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256" r:id="rId2"/>
    <p:sldId id="394" r:id="rId3"/>
    <p:sldId id="472" r:id="rId4"/>
    <p:sldId id="473" r:id="rId5"/>
    <p:sldId id="474" r:id="rId6"/>
    <p:sldId id="475" r:id="rId7"/>
    <p:sldId id="476" r:id="rId8"/>
    <p:sldId id="477" r:id="rId9"/>
    <p:sldId id="478" r:id="rId10"/>
    <p:sldId id="479" r:id="rId11"/>
    <p:sldId id="392" r:id="rId12"/>
    <p:sldId id="455" r:id="rId13"/>
    <p:sldId id="393" r:id="rId14"/>
    <p:sldId id="480" r:id="rId15"/>
    <p:sldId id="481" r:id="rId16"/>
    <p:sldId id="482" r:id="rId17"/>
    <p:sldId id="483" r:id="rId18"/>
    <p:sldId id="484" r:id="rId19"/>
    <p:sldId id="485" r:id="rId20"/>
    <p:sldId id="486" r:id="rId21"/>
    <p:sldId id="402" r:id="rId22"/>
    <p:sldId id="487" r:id="rId23"/>
    <p:sldId id="488" r:id="rId24"/>
    <p:sldId id="489" r:id="rId25"/>
    <p:sldId id="471" r:id="rId26"/>
    <p:sldId id="414" r:id="rId27"/>
    <p:sldId id="415" r:id="rId28"/>
    <p:sldId id="490" r:id="rId29"/>
    <p:sldId id="417" r:id="rId30"/>
    <p:sldId id="491" r:id="rId31"/>
    <p:sldId id="419" r:id="rId32"/>
    <p:sldId id="492" r:id="rId33"/>
    <p:sldId id="493" r:id="rId34"/>
    <p:sldId id="494" r:id="rId35"/>
    <p:sldId id="425" r:id="rId36"/>
    <p:sldId id="424" r:id="rId37"/>
    <p:sldId id="426" r:id="rId38"/>
    <p:sldId id="42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B2E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19"/>
    <p:restoredTop sz="95997" autoAdjust="0"/>
  </p:normalViewPr>
  <p:slideViewPr>
    <p:cSldViewPr snapToGrid="0">
      <p:cViewPr varScale="1">
        <p:scale>
          <a:sx n="53" d="100"/>
          <a:sy n="53" d="100"/>
        </p:scale>
        <p:origin x="24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p>
        </p:txBody>
      </p:sp>
    </p:spTree>
    <p:extLst>
      <p:ext uri="{BB962C8B-B14F-4D97-AF65-F5344CB8AC3E}">
        <p14:creationId xmlns:p14="http://schemas.microsoft.com/office/powerpoint/2010/main" val="285848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extLst>
      <p:ext uri="{BB962C8B-B14F-4D97-AF65-F5344CB8AC3E}">
        <p14:creationId xmlns:p14="http://schemas.microsoft.com/office/powerpoint/2010/main" val="110403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406774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87443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p>
        </p:txBody>
      </p:sp>
    </p:spTree>
    <p:extLst>
      <p:ext uri="{BB962C8B-B14F-4D97-AF65-F5344CB8AC3E}">
        <p14:creationId xmlns:p14="http://schemas.microsoft.com/office/powerpoint/2010/main" val="1943928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2988470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p>
        </p:txBody>
      </p:sp>
    </p:spTree>
    <p:extLst>
      <p:ext uri="{BB962C8B-B14F-4D97-AF65-F5344CB8AC3E}">
        <p14:creationId xmlns:p14="http://schemas.microsoft.com/office/powerpoint/2010/main" val="128071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extLst>
      <p:ext uri="{BB962C8B-B14F-4D97-AF65-F5344CB8AC3E}">
        <p14:creationId xmlns:p14="http://schemas.microsoft.com/office/powerpoint/2010/main" val="288138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02540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2754984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55814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extLst>
      <p:ext uri="{BB962C8B-B14F-4D97-AF65-F5344CB8AC3E}">
        <p14:creationId xmlns:p14="http://schemas.microsoft.com/office/powerpoint/2010/main" val="1253776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1592272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38534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057599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rpc health check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extLst>
      <p:ext uri="{BB962C8B-B14F-4D97-AF65-F5344CB8AC3E}">
        <p14:creationId xmlns:p14="http://schemas.microsoft.com/office/powerpoint/2010/main" val="715558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extLst>
      <p:ext uri="{BB962C8B-B14F-4D97-AF65-F5344CB8AC3E}">
        <p14:creationId xmlns:p14="http://schemas.microsoft.com/office/powerpoint/2010/main" val="487447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2463843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74237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extLst>
      <p:ext uri="{BB962C8B-B14F-4D97-AF65-F5344CB8AC3E}">
        <p14:creationId xmlns:p14="http://schemas.microsoft.com/office/powerpoint/2010/main" val="344588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extLst>
      <p:ext uri="{BB962C8B-B14F-4D97-AF65-F5344CB8AC3E}">
        <p14:creationId xmlns:p14="http://schemas.microsoft.com/office/powerpoint/2010/main" val="405661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extLst>
      <p:ext uri="{BB962C8B-B14F-4D97-AF65-F5344CB8AC3E}">
        <p14:creationId xmlns:p14="http://schemas.microsoft.com/office/powerpoint/2010/main" val="3814837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extLst>
      <p:ext uri="{BB962C8B-B14F-4D97-AF65-F5344CB8AC3E}">
        <p14:creationId xmlns:p14="http://schemas.microsoft.com/office/powerpoint/2010/main" val="29435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extLst>
      <p:ext uri="{BB962C8B-B14F-4D97-AF65-F5344CB8AC3E}">
        <p14:creationId xmlns:p14="http://schemas.microsoft.com/office/powerpoint/2010/main" val="396862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extLst>
      <p:ext uri="{BB962C8B-B14F-4D97-AF65-F5344CB8AC3E}">
        <p14:creationId xmlns:p14="http://schemas.microsoft.com/office/powerpoint/2010/main" val="803671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pic>
        <p:nvPicPr>
          <p:cNvPr id="5" name="图片 4" descr="图片包含 游戏机, 画, 播放器&#10;&#10;描述已自动生成">
            <a:extLst>
              <a:ext uri="{FF2B5EF4-FFF2-40B4-BE49-F238E27FC236}">
                <a16:creationId xmlns:a16="http://schemas.microsoft.com/office/drawing/2014/main" id="{135EC390-2413-C64D-8D8A-B796B6A3B03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9201390" y="271600"/>
            <a:ext cx="4987974" cy="1310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 </a:t>
            </a:r>
            <a:r>
              <a:rPr kumimoji="1" lang="en-US" altLang="zh-CN"/>
              <a:t>1</a:t>
            </a:r>
            <a:r>
              <a:rPr kumimoji="1" lang="zh-CN" altLang="en-US"/>
              <a:t> 课</a:t>
            </a:r>
            <a:endParaRPr kumimoji="1" lang="en-US" altLang="zh-CN"/>
          </a:p>
          <a:p>
            <a:r>
              <a:rPr kumimoji="1" lang="zh-CN" altLang="en-US"/>
              <a:t>Go 架构实践 - 微服务（微服务概览与治理）</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p>
          <a:p>
            <a:pPr marL="571500" indent="-571500">
              <a:lnSpc>
                <a:spcPct val="100000"/>
              </a:lnSpc>
              <a:buFont typeface="Arial" panose="020B0604020202090204" pitchFamily="34" charset="0"/>
              <a:buChar char="•"/>
            </a:pPr>
            <a:r>
              <a:rPr lang="en-US" sz="3600" i="1" dirty="0">
                <a:solidFill>
                  <a:schemeClr val="accent1"/>
                </a:solidFill>
                <a:sym typeface="+mn-ea"/>
              </a:rPr>
              <a:t>CICD</a:t>
            </a:r>
            <a:r>
              <a:rPr lang="zh-CN" altLang="en-US" sz="3600" i="1" dirty="0">
                <a:solidFill>
                  <a:schemeClr val="accent1"/>
                </a:solidFill>
                <a:sym typeface="+mn-ea"/>
              </a:rPr>
              <a:t>：</a:t>
            </a:r>
            <a:r>
              <a:rPr lang="en-US" altLang="zh-CN" sz="3600" i="1" dirty="0">
                <a:solidFill>
                  <a:schemeClr val="accent1"/>
                </a:solidFill>
                <a:sym typeface="+mn-ea"/>
              </a:rPr>
              <a:t>Gitlab + Gitlab Hooks + k8s</a:t>
            </a: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p>
          <a:p>
            <a:pPr marL="571500" indent="-571500">
              <a:lnSpc>
                <a:spcPct val="100000"/>
              </a:lnSpc>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k8s，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Conrtol Panle</a:t>
            </a:r>
          </a:p>
        </p:txBody>
      </p:sp>
      <p:pic>
        <p:nvPicPr>
          <p:cNvPr id="11" name="Picture Placeholder 10"/>
          <p:cNvPicPr>
            <a:picLocks noGrp="1" noChangeAspect="1"/>
          </p:cNvPicPr>
          <p:nvPr>
            <p:ph type="pic" sz="quarter" idx="10"/>
          </p:nvPr>
        </p:nvPicPr>
        <p:blipFill rotWithShape="1">
          <a:blip r:embed="rId3"/>
          <a:srcRect t="9295" b="9295"/>
          <a:stretch>
            <a:fillRect/>
          </a:stretch>
        </p:blipFill>
        <p:spPr>
          <a:xfrm>
            <a:off x="3373120" y="7545070"/>
            <a:ext cx="18884265" cy="5929630"/>
          </a:xfrm>
          <a:prstGeom prst="rect">
            <a:avLst/>
          </a:prstGeom>
        </p:spPr>
      </p:pic>
    </p:spTree>
    <p:extLst>
      <p:ext uri="{BB962C8B-B14F-4D97-AF65-F5344CB8AC3E}">
        <p14:creationId xmlns:p14="http://schemas.microsoft.com/office/powerpoint/2010/main" val="2612222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lnSpc>
                <a:spcPct val="120000"/>
              </a:lnSpc>
              <a:buFont typeface="Arial" panose="020B0604020202090204" pitchFamily="34" charset="0"/>
            </a:pPr>
            <a:r>
              <a:rPr dirty="0">
                <a:sym typeface="+mn-ea"/>
              </a:rPr>
              <a:t>著名的 Design For Failure 思想，微服务架构采用粗粒度的进程间通信，引入了额外的复杂性和需要处理的新问题，如网络延迟、消息格式、负载均衡和容错，忽略其中任何一点都属于对“分布式计算的误解”。</a:t>
            </a:r>
            <a:endParaRPr lang="en-US" dirty="0">
              <a:sym typeface="+mn-ea"/>
            </a:endParaRPr>
          </a:p>
          <a:p>
            <a:pPr>
              <a:lnSpc>
                <a:spcPct val="120000"/>
              </a:lnSpc>
              <a:buFont typeface="Arial" panose="020B0604020202090204" pitchFamily="34" charset="0"/>
            </a:pPr>
            <a:endParaRPr dirty="0">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隔离</a:t>
            </a: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p>
          <a:p>
            <a:pPr marL="571500" indent="-571500">
              <a:lnSpc>
                <a:spcPct val="70000"/>
              </a:lnSpc>
              <a:buFont typeface="Arial" panose="020B0604020202090204" pitchFamily="34" charset="0"/>
              <a:buChar char="•"/>
            </a:pPr>
            <a:r>
              <a:rPr lang="zh-CN" sz="3600" i="1" dirty="0">
                <a:solidFill>
                  <a:schemeClr val="accent1"/>
                </a:solidFill>
                <a:sym typeface="+mn-ea"/>
              </a:rPr>
              <a:t>限流</a:t>
            </a:r>
          </a:p>
          <a:p>
            <a:pPr marL="571500" indent="-571500">
              <a:lnSpc>
                <a:spcPct val="70000"/>
              </a:lnSpc>
              <a:buFont typeface="Arial" panose="020B0604020202090204" pitchFamily="34" charset="0"/>
              <a:buChar char="•"/>
            </a:pPr>
            <a:r>
              <a:rPr lang="zh-CN" sz="3600" i="1" dirty="0">
                <a:solidFill>
                  <a:schemeClr val="accent1"/>
                </a:solidFill>
                <a:sym typeface="+mn-ea"/>
              </a:rPr>
              <a:t>降级</a:t>
            </a:r>
          </a:p>
          <a:p>
            <a:pPr marL="571500" indent="-571500">
              <a:lnSpc>
                <a:spcPct val="70000"/>
              </a:lnSpc>
              <a:buFont typeface="Arial" panose="020B0604020202090204" pitchFamily="34" charset="0"/>
              <a:buChar char="•"/>
            </a:pPr>
            <a:r>
              <a:rPr lang="zh-CN" sz="3600" i="1" dirty="0">
                <a:solidFill>
                  <a:schemeClr val="accent1"/>
                </a:solidFill>
                <a:sym typeface="+mn-ea"/>
              </a:rPr>
              <a:t>重试</a:t>
            </a: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8" end="8"/>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504329" y="2991597"/>
            <a:ext cx="20347940" cy="10293985"/>
          </a:xfrm>
        </p:spPr>
        <p:txBody>
          <a:bodyPr anchor="t" anchorCtr="0">
            <a:noAutofit/>
          </a:bodyPr>
          <a:lstStyle/>
          <a:p>
            <a:pPr>
              <a:lnSpc>
                <a:spcPct val="120000"/>
              </a:lnSpc>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a:t>
            </a:r>
            <a:r>
              <a:rPr lang="zh-CN" altLang="en-US" dirty="0">
                <a:solidFill>
                  <a:schemeClr val="bg1"/>
                </a:solidFill>
                <a:sym typeface="+mn-ea"/>
              </a:rPr>
              <a:t>（</a:t>
            </a:r>
            <a:r>
              <a:rPr lang="zh-CN" dirty="0">
                <a:solidFill>
                  <a:schemeClr val="bg1"/>
                </a:solidFill>
                <a:sym typeface="+mn-ea"/>
              </a:rPr>
              <a:t>接口</a:t>
            </a:r>
            <a:r>
              <a:rPr lang="zh-CN" altLang="en-US" dirty="0">
                <a:solidFill>
                  <a:schemeClr val="bg1"/>
                </a:solidFill>
                <a:sym typeface="+mn-ea"/>
              </a:rPr>
              <a:t>）</a:t>
            </a:r>
            <a:r>
              <a:rPr lang="zh-CN" dirty="0">
                <a:solidFill>
                  <a:schemeClr val="bg1"/>
                </a:solidFill>
                <a:sym typeface="+mn-ea"/>
              </a:rPr>
              <a:t>的兼容性。</a:t>
            </a:r>
          </a:p>
          <a:p>
            <a:pPr>
              <a:lnSpc>
                <a:spcPct val="120000"/>
              </a:lnSpc>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p>
          <a:p>
            <a:pPr>
              <a:lnSpc>
                <a:spcPct val="120000"/>
              </a:lnSpc>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p>
        </p:txBody>
      </p:sp>
    </p:spTree>
    <p:extLst>
      <p:ext uri="{BB962C8B-B14F-4D97-AF65-F5344CB8AC3E}">
        <p14:creationId xmlns:p14="http://schemas.microsoft.com/office/powerpoint/2010/main" val="233544756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69"/>
            <a:ext cx="9696450" cy="1033746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a:t>
            </a:r>
            <a:r>
              <a:rPr lang="en-US" altLang="zh-CN" sz="3600" i="1" dirty="0">
                <a:solidFill>
                  <a:schemeClr val="accent1"/>
                </a:solidFill>
                <a:sym typeface="+mn-ea"/>
              </a:rPr>
              <a:t>“</a:t>
            </a:r>
            <a:r>
              <a:rPr lang="zh-CN" altLang="en-US" sz="3600" i="1" dirty="0">
                <a:solidFill>
                  <a:schemeClr val="accent1"/>
                </a:solidFill>
                <a:sym typeface="+mn-ea"/>
              </a:rPr>
              <a:t>端</a:t>
            </a:r>
            <a:r>
              <a:rPr lang="en-US" altLang="zh-CN" sz="3600" i="1" dirty="0">
                <a:solidFill>
                  <a:schemeClr val="accent1"/>
                </a:solidFill>
                <a:sym typeface="+mn-ea"/>
              </a:rPr>
              <a:t>”</a:t>
            </a:r>
            <a:r>
              <a:rPr lang="zh-CN" altLang="en-US" sz="3600" i="1" dirty="0">
                <a:solidFill>
                  <a:schemeClr val="accent1"/>
                </a:solidFill>
                <a:sym typeface="+mn-ea"/>
              </a:rPr>
              <a:t>的 </a:t>
            </a:r>
            <a:r>
              <a:rPr lang="en-US" altLang="zh-CN" sz="3600" i="1" dirty="0">
                <a:solidFill>
                  <a:schemeClr val="accent1"/>
                </a:solidFill>
                <a:sym typeface="+mn-ea"/>
              </a:rPr>
              <a:t>API</a:t>
            </a:r>
            <a:r>
              <a:rPr lang="zh-CN" altLang="en-US" sz="3600" i="1" dirty="0">
                <a:solidFill>
                  <a:schemeClr val="accent1"/>
                </a:solidFill>
                <a:sym typeface="+mn-ea"/>
              </a:rPr>
              <a:t> 适配，耦合到了内部服务。</a:t>
            </a: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p>
        </p:txBody>
      </p:sp>
      <p:pic>
        <p:nvPicPr>
          <p:cNvPr id="2" name="图片 1"/>
          <p:cNvPicPr>
            <a:picLocks noChangeAspect="1"/>
          </p:cNvPicPr>
          <p:nvPr/>
        </p:nvPicPr>
        <p:blipFill>
          <a:blip r:embed="rId3"/>
          <a:stretch>
            <a:fillRect/>
          </a:stretch>
        </p:blipFill>
        <p:spPr>
          <a:xfrm>
            <a:off x="13503910" y="3542030"/>
            <a:ext cx="9696450" cy="8601075"/>
          </a:xfrm>
          <a:prstGeom prst="rect">
            <a:avLst/>
          </a:prstGeom>
        </p:spPr>
      </p:pic>
    </p:spTree>
    <p:extLst>
      <p:ext uri="{BB962C8B-B14F-4D97-AF65-F5344CB8AC3E}">
        <p14:creationId xmlns:p14="http://schemas.microsoft.com/office/powerpoint/2010/main" val="2109452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6" end="6"/>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轻量交互：协议精简、聚合。</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差异服务：数据裁剪以及聚合、针对终端定制化</a:t>
            </a:r>
            <a:r>
              <a:rPr lang="en-US" altLang="zh-CN" sz="3600" i="1" dirty="0">
                <a:solidFill>
                  <a:schemeClr val="accent1"/>
                </a:solidFill>
                <a:sym typeface="+mn-ea"/>
              </a:rPr>
              <a:t>API</a:t>
            </a:r>
            <a:r>
              <a:rPr lang="zh-CN" altLang="en-US" sz="3600" i="1" dirty="0">
                <a:solidFill>
                  <a:schemeClr val="accent1"/>
                </a:solidFill>
                <a:sym typeface="+mn-ea"/>
              </a:rPr>
              <a:t>。</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动态升级：原有系统兼容升级，更新服务而非协议。</a:t>
            </a:r>
          </a:p>
          <a:p>
            <a:pPr marL="342900" indent="-342900">
              <a:lnSpc>
                <a:spcPct val="110000"/>
              </a:lnSpc>
              <a:buFont typeface="Arial" panose="020B0604020202090204"/>
              <a:buChar char="•"/>
            </a:pPr>
            <a:r>
              <a:rPr lang="zh-CN" altLang="en-US" sz="3600" i="1" dirty="0">
                <a:solidFill>
                  <a:schemeClr val="accent1"/>
                </a:solidFill>
                <a:sym typeface="+mn-ea"/>
              </a:rPr>
              <a:t>沟通效率提升，协作模式演进为移动业务</a:t>
            </a:r>
            <a:r>
              <a:rPr lang="en-US" altLang="zh-CN" sz="3600" i="1" dirty="0">
                <a:solidFill>
                  <a:schemeClr val="accent1"/>
                </a:solidFill>
                <a:sym typeface="+mn-ea"/>
              </a:rPr>
              <a:t>+</a:t>
            </a:r>
            <a:r>
              <a:rPr lang="zh-CN" altLang="en-US" sz="3600" i="1" dirty="0">
                <a:solidFill>
                  <a:schemeClr val="accent1"/>
                </a:solidFill>
                <a:sym typeface="+mn-ea"/>
              </a:rPr>
              <a:t>网关小组。</a:t>
            </a: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p>
        </p:txBody>
      </p:sp>
      <p:pic>
        <p:nvPicPr>
          <p:cNvPr id="3" name="图片 2"/>
          <p:cNvPicPr>
            <a:picLocks noChangeAspect="1"/>
          </p:cNvPicPr>
          <p:nvPr/>
        </p:nvPicPr>
        <p:blipFill>
          <a:blip r:embed="rId3"/>
          <a:stretch>
            <a:fillRect/>
          </a:stretch>
        </p:blipFill>
        <p:spPr>
          <a:xfrm>
            <a:off x="13969365" y="2289810"/>
            <a:ext cx="9696450" cy="10506075"/>
          </a:xfrm>
          <a:prstGeom prst="rect">
            <a:avLst/>
          </a:prstGeom>
        </p:spPr>
      </p:pic>
    </p:spTree>
    <p:extLst>
      <p:ext uri="{BB962C8B-B14F-4D97-AF65-F5344CB8AC3E}">
        <p14:creationId xmlns:p14="http://schemas.microsoft.com/office/powerpoint/2010/main" val="40065099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dirty="0">
                <a:solidFill>
                  <a:schemeClr val="bg1"/>
                </a:solidFill>
                <a:sym typeface="+mn-ea"/>
              </a:rPr>
              <a:t>最致命的一个问题是整个 </a:t>
            </a:r>
            <a:r>
              <a:rPr lang="en-US" altLang="zh-CN" dirty="0">
                <a:solidFill>
                  <a:schemeClr val="bg1"/>
                </a:solidFill>
                <a:sym typeface="+mn-ea"/>
              </a:rPr>
              <a:t>app-interface </a:t>
            </a:r>
            <a:r>
              <a:rPr lang="zh-CN" altLang="en-US" dirty="0">
                <a:solidFill>
                  <a:schemeClr val="bg1"/>
                </a:solidFill>
                <a:sym typeface="+mn-ea"/>
              </a:rPr>
              <a:t>属于 </a:t>
            </a:r>
            <a:r>
              <a:rPr lang="en-US" altLang="zh-CN" dirty="0">
                <a:solidFill>
                  <a:schemeClr val="accent2"/>
                </a:solidFill>
                <a:sym typeface="+mn-ea"/>
              </a:rPr>
              <a:t>single point of failure</a:t>
            </a:r>
            <a:r>
              <a:rPr lang="zh-CN" altLang="en-US" dirty="0">
                <a:solidFill>
                  <a:schemeClr val="bg1"/>
                </a:solidFill>
                <a:sym typeface="+mn-ea"/>
              </a:rPr>
              <a:t>，严重代码缺陷或者流量洪峰可能引发集群宕机。</a:t>
            </a:r>
          </a:p>
          <a:p>
            <a:pPr marL="571500" indent="-571500">
              <a:lnSpc>
                <a:spcPct val="110000"/>
              </a:lnSpc>
              <a:buFont typeface="Arial" panose="020B0604020202090204" pitchFamily="34" charset="0"/>
              <a:buChar char="•"/>
            </a:pPr>
            <a:r>
              <a:rPr lang="zh-CN" altLang="en-US" sz="3600" i="1" dirty="0">
                <a:solidFill>
                  <a:schemeClr val="accent1"/>
                </a:solidFill>
                <a:sym typeface="+mn-ea"/>
              </a:rPr>
              <a:t>单个模块也会导致后续业务集成复杂度高，根据康威法则，单块的无线 BFF 和多团队之间就出现不匹配问题，团队之间沟通协调成本高，交付效率低下。</a:t>
            </a:r>
          </a:p>
          <a:p>
            <a:pPr marL="571500" indent="-571500">
              <a:lnSpc>
                <a:spcPct val="110000"/>
              </a:lnSpc>
              <a:buFont typeface="Arial" panose="020B0604020202090204" pitchFamily="34" charset="0"/>
              <a:buChar char="•"/>
            </a:pPr>
            <a:r>
              <a:rPr lang="zh-CN" altLang="en-US" sz="3600" i="1" dirty="0">
                <a:solidFill>
                  <a:schemeClr val="accent1"/>
                </a:solidFill>
                <a:sym typeface="+mn-ea"/>
              </a:rPr>
              <a:t>很多跨横切面逻辑，比如安全认证，日志监控，限流熔断等。随着时间的推移，代码变得越来越复杂，技术债越堆越多。</a:t>
            </a:r>
          </a:p>
        </p:txBody>
      </p:sp>
      <p:pic>
        <p:nvPicPr>
          <p:cNvPr id="2" name="图片 1"/>
          <p:cNvPicPr>
            <a:picLocks noChangeAspect="1"/>
          </p:cNvPicPr>
          <p:nvPr/>
        </p:nvPicPr>
        <p:blipFill>
          <a:blip r:embed="rId3"/>
          <a:stretch>
            <a:fillRect/>
          </a:stretch>
        </p:blipFill>
        <p:spPr>
          <a:xfrm>
            <a:off x="3883025" y="9041130"/>
            <a:ext cx="6769100" cy="4569460"/>
          </a:xfrm>
          <a:prstGeom prst="rect">
            <a:avLst/>
          </a:prstGeom>
        </p:spPr>
      </p:pic>
      <p:pic>
        <p:nvPicPr>
          <p:cNvPr id="4" name="图片 3"/>
          <p:cNvPicPr>
            <a:picLocks noChangeAspect="1"/>
          </p:cNvPicPr>
          <p:nvPr/>
        </p:nvPicPr>
        <p:blipFill>
          <a:blip r:embed="rId4"/>
          <a:stretch>
            <a:fillRect/>
          </a:stretch>
        </p:blipFill>
        <p:spPr>
          <a:xfrm>
            <a:off x="14076045" y="2289810"/>
            <a:ext cx="9696450" cy="10506075"/>
          </a:xfrm>
          <a:prstGeom prst="rect">
            <a:avLst/>
          </a:prstGeom>
        </p:spPr>
      </p:pic>
    </p:spTree>
    <p:extLst>
      <p:ext uri="{BB962C8B-B14F-4D97-AF65-F5344CB8AC3E}">
        <p14:creationId xmlns:p14="http://schemas.microsoft.com/office/powerpoint/2010/main" val="676273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p>
          <a:p>
            <a:pPr>
              <a:buFont typeface="Arial" panose="020B0604020202090204" pitchFamily="34" charset="0"/>
            </a:pPr>
            <a:r>
              <a:rPr lang="zh-CN" altLang="en-US" sz="3600" i="1" dirty="0">
                <a:solidFill>
                  <a:schemeClr val="accent2"/>
                </a:solidFill>
                <a:sym typeface="+mn-ea"/>
              </a:rPr>
              <a:t>我们业务流量实际为：</a:t>
            </a: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Mircoservice，</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4148435" y="2033905"/>
            <a:ext cx="9696450" cy="10506075"/>
          </a:xfrm>
          <a:prstGeom prst="rect">
            <a:avLst/>
          </a:prstGeom>
        </p:spPr>
      </p:pic>
    </p:spTree>
    <p:extLst>
      <p:ext uri="{BB962C8B-B14F-4D97-AF65-F5344CB8AC3E}">
        <p14:creationId xmlns:p14="http://schemas.microsoft.com/office/powerpoint/2010/main" val="25323090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a:sym typeface="+mn-ea"/>
              </a:rPr>
              <a:t>微服务架构时遇到的第一个问题就是如何划分服务的边界</a:t>
            </a:r>
            <a:r>
              <a:rPr lang="zh-CN" dirty="0">
                <a:sym typeface="+mn-ea"/>
              </a:rPr>
              <a:t>。在实际项目中通常会采用两种不同的方式划分服务边界，即通过业务职能(Business Capability)或是 DDD 的限界上下文(Bounded Context)。</a:t>
            </a: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p>
          <a:p>
            <a:pPr marL="571500" indent="-571500">
              <a:buFont typeface="Arial" panose="020B0604020202090204" pitchFamily="34" charset="0"/>
              <a:buChar char="•"/>
            </a:pPr>
            <a:r>
              <a:rPr lang="zh-CN" sz="3600" i="1" dirty="0">
                <a:solidFill>
                  <a:schemeClr val="accent1"/>
                </a:solidFill>
                <a:sym typeface="+mn-ea"/>
              </a:rPr>
              <a:t>Bounded Context</a:t>
            </a: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p>
          <a:p>
            <a:pPr>
              <a:buFont typeface="Arial" panose="020B0604020202090204" pitchFamily="34" charset="0"/>
            </a:pPr>
            <a:r>
              <a:rPr lang="zh-CN" sz="3600" i="1" dirty="0">
                <a:solidFill>
                  <a:schemeClr val="accent2"/>
                </a:solidFill>
                <a:sym typeface="+mn-ea"/>
              </a:rPr>
              <a:t>这本质上也促进了组织结构的演进：Service per team</a:t>
            </a:r>
          </a:p>
        </p:txBody>
      </p:sp>
      <p:pic>
        <p:nvPicPr>
          <p:cNvPr id="2" name="图片 1"/>
          <p:cNvPicPr>
            <a:picLocks noChangeAspect="1"/>
          </p:cNvPicPr>
          <p:nvPr/>
        </p:nvPicPr>
        <p:blipFill>
          <a:blip r:embed="rId3"/>
          <a:stretch>
            <a:fillRect/>
          </a:stretch>
        </p:blipFill>
        <p:spPr>
          <a:xfrm>
            <a:off x="14033500" y="3876040"/>
            <a:ext cx="9727565" cy="7104380"/>
          </a:xfrm>
          <a:prstGeom prst="rect">
            <a:avLst/>
          </a:prstGeom>
        </p:spPr>
      </p:pic>
    </p:spTree>
    <p:extLst>
      <p:ext uri="{BB962C8B-B14F-4D97-AF65-F5344CB8AC3E}">
        <p14:creationId xmlns:p14="http://schemas.microsoft.com/office/powerpoint/2010/main" val="620625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p>
        </p:txBody>
      </p:sp>
      <p:sp>
        <p:nvSpPr>
          <p:cNvPr id="7" name="文本占位符 6"/>
          <p:cNvSpPr>
            <a:spLocks noGrp="1"/>
          </p:cNvSpPr>
          <p:nvPr>
            <p:ph type="body" sz="quarter" idx="11"/>
          </p:nvPr>
        </p:nvSpPr>
        <p:spPr>
          <a:xfrm>
            <a:off x="2462529" y="2743200"/>
            <a:ext cx="11186563" cy="992441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a:solidFill>
                  <a:schemeClr val="accent1"/>
                </a:solidFill>
                <a:sym typeface="+mn-ea"/>
              </a:rPr>
              <a:t>binlog </a:t>
            </a:r>
            <a:r>
              <a:rPr lang="zh-CN" altLang="en-US" sz="3600" i="1" dirty="0">
                <a:solidFill>
                  <a:schemeClr val="accent1"/>
                </a:solidFill>
                <a:sym typeface="+mn-ea"/>
              </a:rPr>
              <a:t>以及订阅 </a:t>
            </a:r>
            <a:r>
              <a:rPr lang="en-US" altLang="zh-CN" sz="3600" i="1" dirty="0">
                <a:solidFill>
                  <a:schemeClr val="accent1"/>
                </a:solidFill>
                <a:sym typeface="+mn-ea"/>
              </a:rPr>
              <a:t>binlog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p>
        </p:txBody>
      </p:sp>
      <p:pic>
        <p:nvPicPr>
          <p:cNvPr id="3" name="图片 2"/>
          <p:cNvPicPr>
            <a:picLocks noChangeAspect="1"/>
          </p:cNvPicPr>
          <p:nvPr/>
        </p:nvPicPr>
        <p:blipFill>
          <a:blip r:embed="rId3"/>
          <a:stretch>
            <a:fillRect/>
          </a:stretch>
        </p:blipFill>
        <p:spPr>
          <a:xfrm>
            <a:off x="13870305" y="2097405"/>
            <a:ext cx="10178415" cy="11203940"/>
          </a:xfrm>
          <a:prstGeom prst="rect">
            <a:avLst/>
          </a:prstGeom>
        </p:spPr>
      </p:pic>
    </p:spTree>
    <p:extLst>
      <p:ext uri="{BB962C8B-B14F-4D97-AF65-F5344CB8AC3E}">
        <p14:creationId xmlns:p14="http://schemas.microsoft.com/office/powerpoint/2010/main" val="22883208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rgbClr val="17B2E9"/>
                </a:solidFill>
              </a:rPr>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t>gRPC &amp; </a:t>
            </a:r>
            <a:r>
              <a:rPr kumimoji="1" lang="zh-CN" altLang="en-US"/>
              <a:t>服务发现</a:t>
            </a:r>
          </a:p>
          <a:p>
            <a:pPr marL="571500" indent="-571500">
              <a:buFont typeface="Arial" panose="020B0604020202090204" pitchFamily="34" charset="0"/>
              <a:buChar char="•"/>
            </a:pPr>
            <a:r>
              <a:rPr kumimoji="1" lang="zh-CN" altLang="en-US"/>
              <a:t>多集群 </a:t>
            </a:r>
            <a:r>
              <a:rPr kumimoji="1" lang="en-US" altLang="zh-CN"/>
              <a:t>&amp; </a:t>
            </a:r>
            <a:r>
              <a:rPr kumimoji="1" lang="zh-CN" altLang="en-US"/>
              <a:t>多租户</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安全</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dirty="0">
                <a:sym typeface="+mn-ea"/>
              </a:rPr>
              <a:t>对于外网的请求来说，我们通常在 </a:t>
            </a:r>
            <a:r>
              <a:rPr lang="en-US" altLang="zh-CN" dirty="0">
                <a:sym typeface="+mn-ea"/>
              </a:rPr>
              <a:t>API Gateway </a:t>
            </a:r>
            <a:r>
              <a:rPr lang="zh-CN" altLang="en-US" dirty="0">
                <a:sym typeface="+mn-ea"/>
              </a:rPr>
              <a:t>进行统一的认证拦截，一旦认证成功，我们会使用 </a:t>
            </a:r>
            <a:r>
              <a:rPr lang="en-US" altLang="zh-CN" dirty="0">
                <a:sym typeface="+mn-ea"/>
              </a:rPr>
              <a:t>JWT </a:t>
            </a:r>
            <a:r>
              <a:rPr lang="zh-CN" altLang="en-US" dirty="0">
                <a:sym typeface="+mn-ea"/>
              </a:rPr>
              <a:t>方式通过 </a:t>
            </a:r>
            <a:r>
              <a:rPr lang="en-US" altLang="zh-CN" dirty="0">
                <a:sym typeface="+mn-ea"/>
              </a:rPr>
              <a:t>RPC </a:t>
            </a:r>
            <a:r>
              <a:rPr lang="zh-CN" altLang="en-US" dirty="0">
                <a:sym typeface="+mn-ea"/>
              </a:rPr>
              <a:t>元数据传递的方式带到 </a:t>
            </a:r>
            <a:r>
              <a:rPr lang="en-US" altLang="zh-CN" dirty="0">
                <a:sym typeface="+mn-ea"/>
              </a:rPr>
              <a:t>BFF </a:t>
            </a:r>
            <a:r>
              <a:rPr lang="zh-CN" altLang="en-US" dirty="0">
                <a:sym typeface="+mn-ea"/>
              </a:rPr>
              <a:t>层，</a:t>
            </a:r>
            <a:r>
              <a:rPr lang="en-US" altLang="zh-CN" dirty="0">
                <a:sym typeface="+mn-ea"/>
              </a:rPr>
              <a:t>BFF </a:t>
            </a:r>
            <a:r>
              <a:rPr lang="zh-CN" altLang="en-US" dirty="0">
                <a:sym typeface="+mn-ea"/>
              </a:rPr>
              <a:t>校验 </a:t>
            </a:r>
            <a:r>
              <a:rPr lang="en-US" altLang="zh-CN" dirty="0">
                <a:sym typeface="+mn-ea"/>
              </a:rPr>
              <a:t>Token </a:t>
            </a:r>
            <a:r>
              <a:rPr lang="zh-CN" altLang="en-US" dirty="0">
                <a:sym typeface="+mn-ea"/>
              </a:rPr>
              <a:t>完整性后把身份信息注入到应用的 </a:t>
            </a:r>
            <a:r>
              <a:rPr lang="en-US" altLang="zh-CN" dirty="0">
                <a:sym typeface="+mn-ea"/>
              </a:rPr>
              <a:t>Context </a:t>
            </a:r>
            <a:r>
              <a:rPr lang="zh-CN" altLang="en-US" dirty="0">
                <a:sym typeface="+mn-ea"/>
              </a:rPr>
              <a:t>中，</a:t>
            </a:r>
            <a:r>
              <a:rPr lang="en-US" altLang="zh-CN" dirty="0">
                <a:sym typeface="+mn-ea"/>
              </a:rPr>
              <a:t>BFF </a:t>
            </a:r>
            <a:r>
              <a:rPr lang="zh-CN" altLang="en-US" dirty="0">
                <a:sym typeface="+mn-ea"/>
              </a:rPr>
              <a:t>到其他下层的微服务，建议是直接在 </a:t>
            </a:r>
            <a:r>
              <a:rPr lang="en-US" altLang="zh-CN" dirty="0">
                <a:sym typeface="+mn-ea"/>
              </a:rPr>
              <a:t>RPC Request </a:t>
            </a:r>
            <a:r>
              <a:rPr lang="zh-CN" altLang="en-US" dirty="0">
                <a:sym typeface="+mn-ea"/>
              </a:rPr>
              <a:t>中带入用户身份信息(</a:t>
            </a:r>
            <a:r>
              <a:rPr lang="en-US" altLang="zh-CN" dirty="0">
                <a:sym typeface="+mn-ea"/>
              </a:rPr>
              <a:t>UserID</a:t>
            </a:r>
            <a:r>
              <a:rPr lang="zh-CN" altLang="en-US" dirty="0">
                <a:sym typeface="+mn-ea"/>
              </a:rPr>
              <a:t>)请求服务。</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API Gateway -&gt; BFF -&gt; Service</a:t>
            </a:r>
          </a:p>
          <a:p>
            <a:pPr>
              <a:lnSpc>
                <a:spcPct val="100000"/>
              </a:lnSpc>
              <a:buFont typeface="Arial" panose="020B0604020202090204" pitchFamily="34" charset="0"/>
            </a:pPr>
            <a:r>
              <a:rPr lang="en-US" altLang="zh-CN" sz="3600" i="1" dirty="0">
                <a:solidFill>
                  <a:schemeClr val="accent1"/>
                </a:solidFill>
                <a:latin typeface="Helvetica Oblique" charset="0"/>
                <a:cs typeface="Helvetica Oblique" charset="0"/>
                <a:sym typeface="+mn-ea"/>
              </a:rPr>
              <a:t>    Biz Auth  -&gt; JWT -&gt; Request Args</a:t>
            </a:r>
            <a:endParaRPr lang="zh-CN" altLang="en-US" dirty="0">
              <a:sym typeface="+mn-ea"/>
            </a:endParaRPr>
          </a:p>
          <a:p>
            <a:pPr>
              <a:lnSpc>
                <a:spcPct val="100000"/>
              </a:lnSpc>
              <a:buFont typeface="Arial" panose="020B0604020202090204" pitchFamily="34" charset="0"/>
            </a:pPr>
            <a:r>
              <a:rPr lang="zh-CN" altLang="en-US" dirty="0">
                <a:sym typeface="+mn-ea"/>
              </a:rPr>
              <a:t>对于服务内部，一般要区分身份认证和授权。</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Full Trust</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Half Trust</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Zero Trust</a:t>
            </a:r>
          </a:p>
        </p:txBody>
      </p:sp>
      <p:pic>
        <p:nvPicPr>
          <p:cNvPr id="4" name="图片 3"/>
          <p:cNvPicPr>
            <a:picLocks noChangeAspect="1"/>
          </p:cNvPicPr>
          <p:nvPr/>
        </p:nvPicPr>
        <p:blipFill>
          <a:blip r:embed="rId3"/>
          <a:stretch>
            <a:fillRect/>
          </a:stretch>
        </p:blipFill>
        <p:spPr>
          <a:xfrm>
            <a:off x="13825220" y="1980565"/>
            <a:ext cx="9696450" cy="10506075"/>
          </a:xfrm>
          <a:prstGeom prst="rect">
            <a:avLst/>
          </a:prstGeom>
        </p:spPr>
      </p:pic>
    </p:spTree>
    <p:extLst>
      <p:ext uri="{BB962C8B-B14F-4D97-AF65-F5344CB8AC3E}">
        <p14:creationId xmlns:p14="http://schemas.microsoft.com/office/powerpoint/2010/main" val="2960768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a:solidFill>
                  <a:schemeClr val="bg1"/>
                </a:solidFill>
                <a:latin typeface="Helvetica Oblique" charset="0"/>
                <a:cs typeface="Helvetica Oblique" charset="0"/>
                <a:sym typeface="+mn-ea"/>
              </a:rPr>
              <a:t>是什么可以用官网的一句话来概括</a:t>
            </a: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a:t>
            </a:r>
            <a:r>
              <a:rPr lang="zh-CN" altLang="en-US" sz="3600" i="1">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3932555"/>
            <a:ext cx="10722610" cy="7033260"/>
          </a:xfrm>
          <a:prstGeom prst="rect">
            <a:avLst/>
          </a:prstGeom>
        </p:spPr>
      </p:pic>
    </p:spTree>
    <p:extLst>
      <p:ext uri="{BB962C8B-B14F-4D97-AF65-F5344CB8AC3E}">
        <p14:creationId xmlns:p14="http://schemas.microsoft.com/office/powerpoint/2010/main" val="26605986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 和 Thrift。</a:t>
            </a: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42340" y="2731770"/>
            <a:ext cx="10333355" cy="8817610"/>
          </a:xfrm>
          <a:prstGeom prst="rect">
            <a:avLst/>
          </a:prstGeom>
        </p:spPr>
      </p:pic>
      <p:sp>
        <p:nvSpPr>
          <p:cNvPr id="5" name="文本框 4"/>
          <p:cNvSpPr txBox="1"/>
          <p:nvPr/>
        </p:nvSpPr>
        <p:spPr>
          <a:xfrm>
            <a:off x="533400" y="11924347"/>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p>
        </p:txBody>
      </p:sp>
    </p:spTree>
    <p:extLst>
      <p:ext uri="{BB962C8B-B14F-4D97-AF65-F5344CB8AC3E}">
        <p14:creationId xmlns:p14="http://schemas.microsoft.com/office/powerpoint/2010/main" val="15484794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3"/>
          <a:stretch>
            <a:fillRect/>
          </a:stretch>
        </p:blipFill>
        <p:spPr>
          <a:xfrm>
            <a:off x="13832205" y="3306445"/>
            <a:ext cx="10142855" cy="7620000"/>
          </a:xfrm>
          <a:prstGeom prst="rect">
            <a:avLst/>
          </a:prstGeom>
        </p:spPr>
      </p:pic>
      <p:pic>
        <p:nvPicPr>
          <p:cNvPr id="4" name="Picture 3"/>
          <p:cNvPicPr>
            <a:picLocks noChangeAspect="1"/>
          </p:cNvPicPr>
          <p:nvPr/>
        </p:nvPicPr>
        <p:blipFill>
          <a:blip r:embed="rId4"/>
          <a:stretch>
            <a:fillRect/>
          </a:stretch>
        </p:blipFill>
        <p:spPr>
          <a:xfrm>
            <a:off x="5072380" y="8343265"/>
            <a:ext cx="6069330" cy="5276215"/>
          </a:xfrm>
          <a:prstGeom prst="rect">
            <a:avLst/>
          </a:prstGeom>
        </p:spPr>
      </p:pic>
    </p:spTree>
    <p:extLst>
      <p:ext uri="{BB962C8B-B14F-4D97-AF65-F5344CB8AC3E}">
        <p14:creationId xmlns:p14="http://schemas.microsoft.com/office/powerpoint/2010/main" val="34596236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sp>
        <p:nvSpPr>
          <p:cNvPr id="2" name="矩形 1">
            <a:extLst>
              <a:ext uri="{FF2B5EF4-FFF2-40B4-BE49-F238E27FC236}">
                <a16:creationId xmlns:a16="http://schemas.microsoft.com/office/drawing/2014/main" id="{E5913E57-0C28-C743-920C-6CEDD65AF98C}"/>
              </a:ext>
            </a:extLst>
          </p:cNvPr>
          <p:cNvSpPr/>
          <p:nvPr/>
        </p:nvSpPr>
        <p:spPr>
          <a:xfrm>
            <a:off x="5220592" y="6932141"/>
            <a:ext cx="10091221" cy="48126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描述已自动生成">
            <a:extLst>
              <a:ext uri="{FF2B5EF4-FFF2-40B4-BE49-F238E27FC236}">
                <a16:creationId xmlns:a16="http://schemas.microsoft.com/office/drawing/2014/main" id="{D8DBF533-4B8E-8945-831D-8BE91AFEFEA8}"/>
              </a:ext>
            </a:extLst>
          </p:cNvPr>
          <p:cNvPicPr>
            <a:picLocks noChangeAspect="1"/>
          </p:cNvPicPr>
          <p:nvPr/>
        </p:nvPicPr>
        <p:blipFill rotWithShape="1">
          <a:blip r:embed="rId3">
            <a:extLst>
              <a:ext uri="{28A0092B-C50C-407E-A947-70E740481C1C}">
                <a14:useLocalDpi xmlns:a14="http://schemas.microsoft.com/office/drawing/2010/main" val="0"/>
              </a:ext>
            </a:extLst>
          </a:blip>
          <a:srcRect t="44276" r="293"/>
          <a:stretch/>
        </p:blipFill>
        <p:spPr>
          <a:xfrm>
            <a:off x="5353529" y="6698976"/>
            <a:ext cx="9918528" cy="4812633"/>
          </a:xfrm>
          <a:prstGeom prst="rect">
            <a:avLst/>
          </a:prstGeom>
        </p:spPr>
      </p:pic>
      <p:sp>
        <p:nvSpPr>
          <p:cNvPr id="4" name="文本框 3">
            <a:extLst>
              <a:ext uri="{FF2B5EF4-FFF2-40B4-BE49-F238E27FC236}">
                <a16:creationId xmlns:a16="http://schemas.microsoft.com/office/drawing/2014/main" id="{2F610D06-271B-FC43-A075-D80DAB1D0BB1}"/>
              </a:ext>
            </a:extLst>
          </p:cNvPr>
          <p:cNvSpPr txBox="1"/>
          <p:nvPr/>
        </p:nvSpPr>
        <p:spPr>
          <a:xfrm>
            <a:off x="5293895" y="4210986"/>
            <a:ext cx="11026157"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b="0">
                <a:solidFill>
                  <a:schemeClr val="bg1"/>
                </a:solidFill>
                <a:latin typeface="Alibaba PuHuiTi R" pitchFamily="18" charset="-122"/>
                <a:ea typeface="Alibaba PuHuiTi R" pitchFamily="18" charset="-122"/>
                <a:cs typeface="Alibaba PuHuiTi R" pitchFamily="18" charset="-122"/>
              </a:rPr>
              <a:t>1.</a:t>
            </a:r>
            <a:r>
              <a:rPr lang="en"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 b="0">
                <a:solidFill>
                  <a:schemeClr val="bg1"/>
                </a:solidFill>
                <a:latin typeface="Alibaba PuHuiTi R" pitchFamily="18" charset="-122"/>
                <a:ea typeface="Alibaba PuHuiTi R" pitchFamily="18" charset="-122"/>
                <a:cs typeface="Alibaba PuHuiTi R" pitchFamily="18" charset="-122"/>
              </a:rPr>
              <a:t>向</a:t>
            </a:r>
            <a:r>
              <a:rPr lang="zh-CN" altLang="en-US" b="0">
                <a:solidFill>
                  <a:schemeClr val="bg1"/>
                </a:solidFill>
                <a:latin typeface="Alibaba PuHuiTi R" pitchFamily="18" charset="-122"/>
                <a:ea typeface="Alibaba PuHuiTi R" pitchFamily="18" charset="-122"/>
                <a:cs typeface="Alibaba PuHuiTi R" pitchFamily="18" charset="-122"/>
              </a:rPr>
              <a:t> </a:t>
            </a:r>
            <a:r>
              <a:rPr lang="en-US" altLang="zh-CN" b="0">
                <a:solidFill>
                  <a:schemeClr val="bg1"/>
                </a:solidFill>
                <a:latin typeface="Alibaba PuHuiTi R" pitchFamily="18" charset="-122"/>
                <a:ea typeface="Alibaba PuHuiTi R" pitchFamily="18" charset="-122"/>
                <a:cs typeface="Alibaba PuHuiTi R" pitchFamily="18" charset="-122"/>
              </a:rPr>
              <a:t>discovery</a:t>
            </a:r>
            <a:r>
              <a:rPr lang="zh-CN" altLang="en-US" b="0">
                <a:solidFill>
                  <a:schemeClr val="bg1"/>
                </a:solidFill>
                <a:latin typeface="Alibaba PuHuiTi R" pitchFamily="18" charset="-122"/>
                <a:ea typeface="Alibaba PuHuiTi R" pitchFamily="18" charset="-122"/>
                <a:cs typeface="Alibaba PuHuiTi R" pitchFamily="18" charset="-122"/>
              </a:rPr>
              <a:t> 发起注销请求</a:t>
            </a:r>
            <a:endParaRPr lang="en-US" altLang="zh-CN" b="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lang="en"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 b="0">
                <a:solidFill>
                  <a:schemeClr val="bg1"/>
                </a:solidFill>
                <a:latin typeface="Alibaba PuHuiTi R" pitchFamily="18" charset="-122"/>
                <a:ea typeface="Alibaba PuHuiTi R" pitchFamily="18" charset="-122"/>
                <a:cs typeface="Alibaba PuHuiTi R" pitchFamily="18" charset="-122"/>
              </a:rPr>
              <a:t>向</a:t>
            </a:r>
            <a:r>
              <a:rPr lang="zh-CN" altLang="en-US" b="0">
                <a:solidFill>
                  <a:schemeClr val="bg1"/>
                </a:solidFill>
                <a:latin typeface="Alibaba PuHuiTi R" pitchFamily="18" charset="-122"/>
                <a:ea typeface="Alibaba PuHuiTi R" pitchFamily="18" charset="-122"/>
                <a:cs typeface="Alibaba PuHuiTi R" pitchFamily="18" charset="-122"/>
              </a:rPr>
              <a:t> </a:t>
            </a:r>
            <a:r>
              <a:rPr lang="en-US" altLang="zh-CN" b="0">
                <a:solidFill>
                  <a:schemeClr val="bg1"/>
                </a:solidFill>
                <a:latin typeface="Alibaba PuHuiTi R" pitchFamily="18" charset="-122"/>
                <a:ea typeface="Alibaba PuHuiTi R" pitchFamily="18" charset="-122"/>
                <a:cs typeface="Alibaba PuHuiTi R" pitchFamily="18" charset="-122"/>
              </a:rPr>
              <a:t>APP</a:t>
            </a:r>
            <a:r>
              <a:rPr lang="zh-CN" altLang="en-US" b="0">
                <a:solidFill>
                  <a:schemeClr val="bg1"/>
                </a:solidFill>
                <a:latin typeface="Alibaba PuHuiTi R" pitchFamily="18" charset="-122"/>
                <a:ea typeface="Alibaba PuHuiTi R" pitchFamily="18" charset="-122"/>
                <a:cs typeface="Alibaba PuHuiTi R" pitchFamily="18" charset="-122"/>
              </a:rPr>
              <a:t> 发送 </a:t>
            </a:r>
            <a:r>
              <a:rPr lang="en-US" altLang="zh-CN" b="0">
                <a:solidFill>
                  <a:schemeClr val="bg1"/>
                </a:solidFill>
                <a:latin typeface="Alibaba PuHuiTi R" pitchFamily="18" charset="-122"/>
                <a:ea typeface="Alibaba PuHuiTi R" pitchFamily="18" charset="-122"/>
                <a:cs typeface="Alibaba PuHuiTi R" pitchFamily="18" charset="-122"/>
              </a:rPr>
              <a:t>SIGTER</a:t>
            </a:r>
            <a:r>
              <a:rPr lang="zh-CN" altLang="en-US" b="0">
                <a:solidFill>
                  <a:schemeClr val="bg1"/>
                </a:solidFill>
                <a:latin typeface="Alibaba PuHuiTi R" pitchFamily="18" charset="-122"/>
                <a:ea typeface="Alibaba PuHuiTi R" pitchFamily="18" charset="-122"/>
                <a:cs typeface="Alibaba PuHuiTi R" pitchFamily="18" charset="-122"/>
              </a:rPr>
              <a:t> 信号，进入优雅推出过程</a:t>
            </a:r>
            <a:endParaRPr lang="en-US" altLang="zh-CN" b="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3.</a:t>
            </a:r>
            <a:r>
              <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其他客户端在</a:t>
            </a:r>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个心跳周期内（最差，一般是实时的）退出</a:t>
            </a:r>
            <a:endPar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a:p>
            <a:pPr algn="l"/>
            <a:r>
              <a:rPr lang="en-US" altLang="zh-CN" b="0">
                <a:solidFill>
                  <a:schemeClr val="bg1"/>
                </a:solidFill>
                <a:latin typeface="Alibaba PuHuiTi R" pitchFamily="18" charset="-122"/>
                <a:ea typeface="Alibaba PuHuiTi R" pitchFamily="18" charset="-122"/>
                <a:cs typeface="Alibaba PuHuiTi R" pitchFamily="18" charset="-122"/>
              </a:rPr>
              <a:t>4.</a:t>
            </a:r>
            <a:r>
              <a:rPr lang="en"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 b="0">
                <a:solidFill>
                  <a:schemeClr val="bg1"/>
                </a:solidFill>
                <a:latin typeface="Alibaba PuHuiTi R" pitchFamily="18" charset="-122"/>
                <a:ea typeface="Alibaba PuHuiTi R" pitchFamily="18" charset="-122"/>
                <a:cs typeface="Alibaba PuHuiTi R" pitchFamily="18" charset="-122"/>
              </a:rPr>
              <a:t>退出</a:t>
            </a:r>
            <a:r>
              <a:rPr lang="zh-CN" altLang="en-US" b="0">
                <a:solidFill>
                  <a:schemeClr val="bg1"/>
                </a:solidFill>
                <a:latin typeface="Alibaba PuHuiTi R" pitchFamily="18" charset="-122"/>
                <a:ea typeface="Alibaba PuHuiTi R" pitchFamily="18" charset="-122"/>
                <a:cs typeface="Alibaba PuHuiTi R" pitchFamily="18" charset="-122"/>
              </a:rPr>
              <a:t>超时（一般议</a:t>
            </a:r>
            <a:r>
              <a:rPr lang="en-US" altLang="zh-CN" b="0">
                <a:solidFill>
                  <a:schemeClr val="bg1"/>
                </a:solidFill>
                <a:latin typeface="Alibaba PuHuiTi R" pitchFamily="18" charset="-122"/>
                <a:ea typeface="Alibaba PuHuiTi R" pitchFamily="18" charset="-122"/>
                <a:cs typeface="Alibaba PuHuiTi R" pitchFamily="18" charset="-122"/>
              </a:rPr>
              <a:t>10-60s</a:t>
            </a:r>
            <a:r>
              <a:rPr lang="zh-CN" altLang="en-US" b="0">
                <a:solidFill>
                  <a:schemeClr val="bg1"/>
                </a:solidFill>
                <a:latin typeface="Alibaba PuHuiTi R" pitchFamily="18" charset="-122"/>
                <a:ea typeface="Alibaba PuHuiTi R" pitchFamily="18" charset="-122"/>
                <a:cs typeface="Alibaba PuHuiTi R" pitchFamily="18" charset="-122"/>
              </a:rPr>
              <a:t>内），强制退出 </a:t>
            </a:r>
            <a:r>
              <a:rPr lang="en-US" altLang="zh-CN" b="0">
                <a:solidFill>
                  <a:schemeClr val="bg1"/>
                </a:solidFill>
                <a:latin typeface="Alibaba PuHuiTi R" pitchFamily="18" charset="-122"/>
                <a:ea typeface="Alibaba PuHuiTi R" pitchFamily="18" charset="-122"/>
                <a:cs typeface="Alibaba PuHuiTi R" pitchFamily="18" charset="-122"/>
              </a:rPr>
              <a:t>SIGKILL</a:t>
            </a:r>
            <a:endPar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p:txBody>
      </p:sp>
    </p:spTree>
    <p:extLst>
      <p:ext uri="{BB962C8B-B14F-4D97-AF65-F5344CB8AC3E}">
        <p14:creationId xmlns:p14="http://schemas.microsoft.com/office/powerpoint/2010/main" val="17409082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lnSpc>
                <a:spcPct val="120000"/>
              </a:lnSpc>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p>
        </p:txBody>
      </p:sp>
      <p:pic>
        <p:nvPicPr>
          <p:cNvPr id="4" name="图片 3"/>
          <p:cNvPicPr>
            <a:picLocks noChangeAspect="1"/>
          </p:cNvPicPr>
          <p:nvPr/>
        </p:nvPicPr>
        <p:blipFill>
          <a:blip r:embed="rId3"/>
          <a:stretch>
            <a:fillRect/>
          </a:stretch>
        </p:blipFill>
        <p:spPr>
          <a:xfrm>
            <a:off x="3639820" y="5034280"/>
            <a:ext cx="17103090" cy="827976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lnSpc>
                <a:spcPct val="120000"/>
              </a:lnSpc>
              <a:buFont typeface="Arial" panose="020B0604020202090204"/>
              <a:buNone/>
            </a:pPr>
            <a:r>
              <a:rPr lang="zh-CN" altLang="en-US">
                <a:sym typeface="+mn-ea"/>
              </a:rPr>
              <a:t>客户端通过负载均衡器向一个服务发送请求，这个负载均衡器会查询服务注册表，并将请求路由到可用的服务实例上。服务实例在服务注册表上被注册和注销(</a:t>
            </a:r>
            <a:r>
              <a:rPr lang="en-US" altLang="zh-CN">
                <a:sym typeface="+mn-ea"/>
              </a:rPr>
              <a:t>Consul Template+Nginx</a:t>
            </a:r>
            <a:r>
              <a:rPr lang="zh-CN" altLang="en-US">
                <a:sym typeface="+mn-ea"/>
              </a:rPr>
              <a:t>，</a:t>
            </a:r>
            <a:r>
              <a:rPr lang="en-US" altLang="zh-CN">
                <a:sym typeface="+mn-ea"/>
              </a:rPr>
              <a:t>kubernetes+etcd</a:t>
            </a:r>
            <a:r>
              <a:rPr lang="zh-CN" altLang="en-US">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3310255" y="5013325"/>
            <a:ext cx="17761585" cy="811911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9729470" cy="10005030"/>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p>
        </p:txBody>
      </p:sp>
      <p:pic>
        <p:nvPicPr>
          <p:cNvPr id="4" name="图片占位符 3"/>
          <p:cNvPicPr>
            <a:picLocks noGrp="1" noChangeAspect="1"/>
          </p:cNvPicPr>
          <p:nvPr>
            <p:ph type="pic" sz="half" idx="13"/>
          </p:nvPr>
        </p:nvPicPr>
        <p:blipFill>
          <a:blip r:embed="rId3"/>
          <a:srcRect l="-585" t="251" r="-277" b="-1013"/>
          <a:stretch>
            <a:fillRect/>
          </a:stretch>
        </p:blipFill>
        <p:spPr>
          <a:xfrm>
            <a:off x="12465685" y="3467100"/>
            <a:ext cx="11881485" cy="7139305"/>
          </a:xfrm>
          <a:prstGeom prst="rect">
            <a:avLst/>
          </a:prstGeom>
        </p:spPr>
      </p:pic>
    </p:spTree>
    <p:extLst>
      <p:ext uri="{BB962C8B-B14F-4D97-AF65-F5344CB8AC3E}">
        <p14:creationId xmlns:p14="http://schemas.microsoft.com/office/powerpoint/2010/main" val="81168758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19874956" cy="9935845"/>
          </a:xfrm>
        </p:spPr>
        <p:txBody>
          <a:bodyPr anchor="t" anchorCtr="0">
            <a:noAutofit/>
          </a:bodyPr>
          <a:lstStyle/>
          <a:p>
            <a:pPr>
              <a:lnSpc>
                <a:spcPct val="120000"/>
              </a:lnSpc>
              <a:buFont typeface="Arial" panose="020B0604020202090204" pitchFamily="34" charset="0"/>
            </a:pPr>
            <a:r>
              <a:rPr lang="zh-CN" altLang="en-US" sz="3600">
                <a:sym typeface="+mn-ea"/>
              </a:rPr>
              <a:t>早期我们使用最熟悉的 </a:t>
            </a:r>
            <a:r>
              <a:rPr lang="en-US" altLang="zh-CN" sz="3600">
                <a:sym typeface="+mn-ea"/>
              </a:rPr>
              <a:t>Zookeeper </a:t>
            </a:r>
            <a:r>
              <a:rPr lang="zh-CN" altLang="en-US" sz="3600">
                <a:sym typeface="+mn-ea"/>
              </a:rPr>
              <a:t>作为服务发现，</a:t>
            </a:r>
            <a:r>
              <a:rPr sz="3600">
                <a:sym typeface="+mn-ea"/>
              </a:rPr>
              <a:t>但是实际场景是海量服务发现和注册</a:t>
            </a:r>
            <a:r>
              <a:rPr lang="zh-CN" sz="3600">
                <a:sym typeface="+mn-ea"/>
              </a:rPr>
              <a:t>，</a:t>
            </a:r>
            <a:r>
              <a:rPr sz="3600">
                <a:sym typeface="+mn-ea"/>
              </a:rPr>
              <a:t>服务状态可以弱一致, 需要的是 AP 系统</a:t>
            </a:r>
            <a:r>
              <a:rPr lang="zh-CN" sz="3600">
                <a:sym typeface="+mn-ea"/>
              </a:rPr>
              <a:t>。</a:t>
            </a:r>
            <a:endParaRPr sz="3600">
              <a:sym typeface="+mn-ea"/>
            </a:endParaRPr>
          </a:p>
          <a:p>
            <a:pPr marL="342900" indent="-342900">
              <a:buFont typeface="Arial" panose="020B0604020202090204" pitchFamily="34" charset="0"/>
              <a:buChar char="•"/>
            </a:pPr>
            <a:r>
              <a:rPr lang="zh-CN" altLang="en-US" sz="3200" i="1">
                <a:solidFill>
                  <a:schemeClr val="accent1"/>
                </a:solidFill>
                <a:sym typeface="+mn-ea"/>
              </a:rPr>
              <a:t>分布式协调服务(要求任何时刻对 </a:t>
            </a:r>
            <a:r>
              <a:rPr lang="en-US" altLang="zh-CN" sz="3200" i="1">
                <a:solidFill>
                  <a:schemeClr val="accent1"/>
                </a:solidFill>
                <a:sym typeface="+mn-ea"/>
              </a:rPr>
              <a:t>ZooKeeper</a:t>
            </a:r>
            <a:r>
              <a:rPr lang="zh-CN" altLang="en-US" sz="3200" i="1">
                <a:solidFill>
                  <a:schemeClr val="accent1"/>
                </a:solidFill>
                <a:sym typeface="+mn-ea"/>
              </a:rPr>
              <a:t> 的访问请求能得到一致的数据，从而牺牲可用性)。</a:t>
            </a:r>
            <a:endParaRPr lang="en-US" altLang="zh-CN" sz="3200" i="1">
              <a:solidFill>
                <a:schemeClr val="accent1"/>
              </a:solidFill>
            </a:endParaRPr>
          </a:p>
          <a:p>
            <a:pPr marL="342900" indent="-342900">
              <a:buFont typeface="Arial" panose="020B0604020202090204" pitchFamily="34" charset="0"/>
              <a:buChar char="•"/>
            </a:pPr>
            <a:r>
              <a:rPr lang="zh-CN" altLang="en-US" sz="3200" i="1">
                <a:solidFill>
                  <a:schemeClr val="accent1"/>
                </a:solidFill>
                <a:sym typeface="+mn-ea"/>
              </a:rPr>
              <a:t>网络抖动或网络分区会导致的 </a:t>
            </a:r>
            <a:r>
              <a:rPr lang="en-US" altLang="zh-CN" sz="3200" i="1">
                <a:solidFill>
                  <a:schemeClr val="accent1"/>
                </a:solidFill>
                <a:sym typeface="+mn-ea"/>
              </a:rPr>
              <a:t>master </a:t>
            </a:r>
            <a:r>
              <a:rPr lang="zh-CN" altLang="en-US" sz="3200" i="1">
                <a:solidFill>
                  <a:schemeClr val="accent1"/>
                </a:solidFill>
                <a:sym typeface="+mn-ea"/>
              </a:rPr>
              <a:t>节点因为其他节点失去联系而重新选举或超过半数不可用导致服务注册发现瘫痪。</a:t>
            </a:r>
          </a:p>
          <a:p>
            <a:pPr marL="342900" indent="-342900">
              <a:buFont typeface="Arial" panose="020B0604020202090204" pitchFamily="34" charset="0"/>
              <a:buChar char="•"/>
            </a:pPr>
            <a:r>
              <a:rPr lang="zh-CN" altLang="en-US" sz="3200" i="1">
                <a:solidFill>
                  <a:schemeClr val="accent1"/>
                </a:solidFill>
                <a:sym typeface="+mn-ea"/>
              </a:rPr>
              <a:t>大量服务长连接导致性能瓶颈。</a:t>
            </a: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p>
          <a:p>
            <a:pPr marL="571500" indent="-571500">
              <a:buFont typeface="Arial" panose="020B0604020202090204" pitchFamily="34" charset="0"/>
              <a:buChar char="•"/>
            </a:pPr>
            <a:r>
              <a:rPr lang="zh-CN" altLang="en-US" sz="3200" i="1" dirty="0">
                <a:solidFill>
                  <a:schemeClr val="accent1"/>
                </a:solidFill>
                <a:sym typeface="+mn-ea"/>
              </a:rPr>
              <a:t>注册的事件延迟</a:t>
            </a: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3"/>
          <a:srcRect l="-647" r="-639"/>
          <a:stretch>
            <a:fillRect/>
          </a:stretch>
        </p:blipFill>
        <p:spPr>
          <a:xfrm>
            <a:off x="12804775" y="4189730"/>
            <a:ext cx="11507470" cy="6364605"/>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dirty="0">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p>
          <a:p>
            <a:pPr marL="0" indent="0">
              <a:buNone/>
            </a:pPr>
            <a:r>
              <a:rPr lang="zh-CN" altLang="en-US" dirty="0">
                <a:sym typeface="+mn-ea"/>
              </a:rPr>
              <a:t>我们应对的思路：</a:t>
            </a:r>
          </a:p>
          <a:p>
            <a:pPr marL="342900" indent="-342900">
              <a:buFont typeface="Arial" panose="020B0604020202090204" pitchFamily="34" charset="0"/>
              <a:buChar char="•"/>
            </a:pPr>
            <a:r>
              <a:rPr lang="zh-CN" altLang="en-US" sz="3600" i="1" dirty="0">
                <a:solidFill>
                  <a:schemeClr val="accent1"/>
                </a:solidFill>
                <a:sym typeface="+mn-ea"/>
              </a:rPr>
              <a:t>化繁为简，分而治之</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p:txBody>
      </p:sp>
      <p:pic>
        <p:nvPicPr>
          <p:cNvPr id="3" name="图片占位符 2"/>
          <p:cNvPicPr>
            <a:picLocks noGrp="1" noChangeAspect="1"/>
          </p:cNvPicPr>
          <p:nvPr>
            <p:ph type="pic" sz="half" idx="13"/>
          </p:nvPr>
        </p:nvPicPr>
        <p:blipFill>
          <a:blip r:embed="rId3"/>
          <a:srcRect l="-355" r="-355"/>
          <a:stretch>
            <a:fillRect/>
          </a:stretch>
        </p:blipFill>
        <p:spPr>
          <a:xfrm>
            <a:off x="2462530" y="8415655"/>
            <a:ext cx="10286365" cy="4538345"/>
          </a:xfrm>
          <a:prstGeom prst="rect">
            <a:avLst/>
          </a:prstGeom>
        </p:spPr>
      </p:pic>
      <p:grpSp>
        <p:nvGrpSpPr>
          <p:cNvPr id="8" name="组合 7">
            <a:extLst>
              <a:ext uri="{FF2B5EF4-FFF2-40B4-BE49-F238E27FC236}">
                <a16:creationId xmlns:a16="http://schemas.microsoft.com/office/drawing/2014/main" id="{8DE6B598-6008-114D-A800-495EA0472D35}"/>
              </a:ext>
            </a:extLst>
          </p:cNvPr>
          <p:cNvGrpSpPr/>
          <p:nvPr/>
        </p:nvGrpSpPr>
        <p:grpSpPr>
          <a:xfrm>
            <a:off x="13662024" y="3997233"/>
            <a:ext cx="10504261" cy="7390931"/>
            <a:chOff x="12775474" y="3187337"/>
            <a:chExt cx="11390812" cy="8200828"/>
          </a:xfrm>
        </p:grpSpPr>
        <p:sp>
          <p:nvSpPr>
            <p:cNvPr id="9" name="矩形 8">
              <a:extLst>
                <a:ext uri="{FF2B5EF4-FFF2-40B4-BE49-F238E27FC236}">
                  <a16:creationId xmlns:a16="http://schemas.microsoft.com/office/drawing/2014/main" id="{6B1D1769-CF25-E046-BE35-CD14804CF701}"/>
                </a:ext>
              </a:extLst>
            </p:cNvPr>
            <p:cNvSpPr/>
            <p:nvPr/>
          </p:nvSpPr>
          <p:spPr>
            <a:xfrm>
              <a:off x="12775474" y="3187337"/>
              <a:ext cx="11390812" cy="8098972"/>
            </a:xfrm>
            <a:prstGeom prst="rect">
              <a:avLst/>
            </a:prstGeom>
            <a:solidFill>
              <a:schemeClr val="bg1"/>
            </a:solid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descr="图形用户界面, 图示, 应用程序&#10;&#10;描述已自动生成">
              <a:extLst>
                <a:ext uri="{FF2B5EF4-FFF2-40B4-BE49-F238E27FC236}">
                  <a16:creationId xmlns:a16="http://schemas.microsoft.com/office/drawing/2014/main" id="{0FFBB4BC-75F6-0E40-9FDD-FA13D11DB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2025" y="3564965"/>
              <a:ext cx="10439400" cy="7823200"/>
            </a:xfrm>
            <a:prstGeom prst="rect">
              <a:avLst/>
            </a:prstGeom>
          </p:spPr>
        </p:pic>
      </p:grpSp>
    </p:spTree>
    <p:extLst>
      <p:ext uri="{BB962C8B-B14F-4D97-AF65-F5344CB8AC3E}">
        <p14:creationId xmlns:p14="http://schemas.microsoft.com/office/powerpoint/2010/main" val="216977940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marL="342900" indent="-342900">
              <a:buFont typeface="Arial" panose="020B0604020202090204" pitchFamily="34" charset="0"/>
              <a:buChar char="•"/>
            </a:pPr>
            <a:r>
              <a:rPr lang="zh-CN" altLang="en-US" sz="3600">
                <a:sym typeface="+mn-ea"/>
              </a:rPr>
              <a:t>通过 </a:t>
            </a:r>
            <a:r>
              <a:rPr lang="en-US" altLang="zh-CN" sz="3600">
                <a:sym typeface="+mn-ea"/>
              </a:rPr>
              <a:t>Family(appid) </a:t>
            </a:r>
            <a:r>
              <a:rPr lang="zh-CN" altLang="en-US" sz="3600">
                <a:sym typeface="+mn-ea"/>
              </a:rPr>
              <a:t>和 </a:t>
            </a:r>
            <a:r>
              <a:rPr lang="en-US" altLang="zh-CN" sz="3600">
                <a:sym typeface="+mn-ea"/>
              </a:rPr>
              <a:t>Addr(IP:Port) </a:t>
            </a:r>
            <a:r>
              <a:rPr lang="zh-CN" altLang="en-US" sz="3600">
                <a:sym typeface="+mn-ea"/>
              </a:rPr>
              <a:t>定位实例</a:t>
            </a:r>
            <a:r>
              <a:rPr lang="en-US" altLang="zh-CN" sz="3600">
                <a:sym typeface="+mn-ea"/>
              </a:rPr>
              <a:t>，</a:t>
            </a:r>
            <a:r>
              <a:rPr lang="zh-CN" altLang="en-US" sz="3600">
                <a:sym typeface="+mn-ea"/>
              </a:rPr>
              <a:t>除此之外还可以附加更多的元数据：权重、染色标签、集群等。</a:t>
            </a:r>
          </a:p>
          <a:p>
            <a:pPr>
              <a:buFont typeface="Arial" panose="020B0604020202090204" pitchFamily="34" charset="0"/>
            </a:pPr>
            <a:r>
              <a:rPr lang="zh-CN" altLang="en-US" sz="3600">
                <a:sym typeface="+mn-ea"/>
              </a:rPr>
              <a:t>    </a:t>
            </a:r>
            <a:r>
              <a:rPr lang="en-US" altLang="zh-CN" sz="3200" i="1">
                <a:solidFill>
                  <a:schemeClr val="accent1"/>
                </a:solidFill>
                <a:sym typeface="+mn-ea"/>
              </a:rPr>
              <a:t>appid: </a:t>
            </a:r>
            <a:r>
              <a:rPr lang="zh-CN" altLang="en-US" sz="3200" i="1">
                <a:solidFill>
                  <a:schemeClr val="accent1"/>
                </a:solidFill>
                <a:sym typeface="+mn-ea"/>
              </a:rPr>
              <a:t>使用三段式命名，</a:t>
            </a:r>
            <a:r>
              <a:rPr lang="en-US" altLang="zh-CN" sz="3200" i="1">
                <a:solidFill>
                  <a:schemeClr val="accent1"/>
                </a:solidFill>
                <a:sym typeface="+mn-ea"/>
              </a:rPr>
              <a:t>business.service.xxx</a:t>
            </a:r>
            <a:endParaRPr lang="zh-CN" altLang="en-US" sz="3200" i="1">
              <a:solidFill>
                <a:schemeClr val="accent1"/>
              </a:solidFill>
              <a:sym typeface="+mn-ea"/>
            </a:endParaRPr>
          </a:p>
          <a:p>
            <a:pPr marL="342900" indent="-342900">
              <a:buFont typeface="Arial" panose="020B0604020202090204" pitchFamily="34" charset="0"/>
              <a:buChar char="•"/>
            </a:pPr>
            <a:r>
              <a:rPr lang="en-US" altLang="zh-CN" sz="3600">
                <a:sym typeface="+mn-ea"/>
              </a:rPr>
              <a:t>Provider  </a:t>
            </a:r>
            <a:r>
              <a:rPr lang="zh-CN" altLang="en-US" sz="3600">
                <a:sym typeface="+mn-ea"/>
              </a:rPr>
              <a:t>注册后定期</a:t>
            </a:r>
            <a:r>
              <a:rPr lang="en-US" altLang="zh-CN" sz="3600">
                <a:sym typeface="+mn-ea"/>
              </a:rPr>
              <a:t>(30s)</a:t>
            </a:r>
            <a:r>
              <a:rPr lang="zh-CN" altLang="en-US" sz="3600">
                <a:sym typeface="+mn-ea"/>
              </a:rPr>
              <a:t>心跳一次，注册， 心跳，下线都需要进行同步，注册和下线需要进行长轮询推送。</a:t>
            </a:r>
          </a:p>
          <a:p>
            <a:pPr>
              <a:buFont typeface="Arial" panose="020B0604020202090204" pitchFamily="34" charset="0"/>
            </a:pPr>
            <a:r>
              <a:rPr lang="zh-CN" altLang="en-US" sz="3600"/>
              <a:t>    </a:t>
            </a:r>
            <a:r>
              <a:rPr lang="zh-CN" altLang="en-US" sz="3200" i="1">
                <a:solidFill>
                  <a:schemeClr val="accent1"/>
                </a:solidFill>
              </a:rPr>
              <a:t>新启动节点，需要 </a:t>
            </a:r>
            <a:r>
              <a:rPr lang="en-US" altLang="zh-CN" sz="3200" i="1">
                <a:solidFill>
                  <a:schemeClr val="accent1"/>
                </a:solidFill>
              </a:rPr>
              <a:t>load cache</a:t>
            </a:r>
            <a:r>
              <a:rPr lang="zh-CN" altLang="en-US" sz="3200" i="1">
                <a:solidFill>
                  <a:schemeClr val="accent1"/>
                </a:solidFill>
              </a:rPr>
              <a:t>，</a:t>
            </a:r>
            <a:r>
              <a:rPr lang="en-US" altLang="zh-CN" sz="3200" i="1">
                <a:solidFill>
                  <a:schemeClr val="accent1"/>
                </a:solidFill>
              </a:rPr>
              <a:t>JVM </a:t>
            </a:r>
            <a:r>
              <a:rPr lang="zh-CN" altLang="en-US" sz="3200" i="1">
                <a:solidFill>
                  <a:schemeClr val="accent1"/>
                </a:solidFill>
              </a:rPr>
              <a:t>预热。</a:t>
            </a:r>
          </a:p>
          <a:p>
            <a:pPr>
              <a:buFont typeface="Arial" panose="020B0604020202090204" pitchFamily="34" charset="0"/>
            </a:pPr>
            <a:r>
              <a:rPr lang="zh-CN" altLang="en-US" sz="3200" i="1">
                <a:solidFill>
                  <a:schemeClr val="accent1"/>
                </a:solidFill>
              </a:rPr>
              <a:t>    故障时，</a:t>
            </a:r>
            <a:r>
              <a:rPr lang="en-US" altLang="zh-CN" sz="3200" i="1">
                <a:solidFill>
                  <a:schemeClr val="accent1"/>
                </a:solidFill>
              </a:rPr>
              <a:t>Provider </a:t>
            </a:r>
            <a:r>
              <a:rPr lang="zh-CN" altLang="en-US" sz="3200" i="1">
                <a:solidFill>
                  <a:schemeClr val="accent1"/>
                </a:solidFill>
              </a:rPr>
              <a:t>不建议重启和发布。</a:t>
            </a:r>
            <a:endParaRPr lang="zh-CN" altLang="en-US" sz="3600"/>
          </a:p>
          <a:p>
            <a:pPr marL="342900" indent="-342900">
              <a:buFont typeface="Arial" panose="020B0604020202090204" pitchFamily="34" charset="0"/>
              <a:buChar char="•"/>
            </a:pPr>
            <a:r>
              <a:rPr lang="en-US" altLang="zh-CN" sz="3600">
                <a:sym typeface="+mn-ea"/>
              </a:rPr>
              <a:t>Consumer </a:t>
            </a:r>
            <a:r>
              <a:rPr lang="zh-CN" altLang="en-US" sz="3600">
                <a:sym typeface="+mn-ea"/>
              </a:rPr>
              <a:t>启动时拉取实例，发起</a:t>
            </a:r>
            <a:r>
              <a:rPr lang="en-US" altLang="zh-CN" sz="3600">
                <a:sym typeface="+mn-ea"/>
              </a:rPr>
              <a:t>30s</a:t>
            </a:r>
            <a:r>
              <a:rPr lang="zh-CN" altLang="en-US" sz="3600">
                <a:sym typeface="+mn-ea"/>
              </a:rPr>
              <a:t>长轮询。</a:t>
            </a:r>
          </a:p>
          <a:p>
            <a:pPr>
              <a:buFont typeface="Arial" panose="020B0604020202090204" pitchFamily="34" charset="0"/>
            </a:pPr>
            <a:r>
              <a:rPr lang="zh-CN" altLang="en-US" sz="3600">
                <a:sym typeface="+mn-ea"/>
              </a:rPr>
              <a:t>    </a:t>
            </a:r>
            <a:r>
              <a:rPr lang="zh-CN" altLang="en-US" sz="3200" i="1">
                <a:solidFill>
                  <a:schemeClr val="accent1"/>
                </a:solidFill>
                <a:sym typeface="+mn-ea"/>
              </a:rPr>
              <a:t>故障时，需要 </a:t>
            </a:r>
            <a:r>
              <a:rPr lang="en-US" altLang="zh-CN" sz="3200" i="1">
                <a:solidFill>
                  <a:schemeClr val="accent1"/>
                </a:solidFill>
                <a:sym typeface="+mn-ea"/>
              </a:rPr>
              <a:t>client </a:t>
            </a:r>
            <a:r>
              <a:rPr lang="zh-CN" altLang="en-US" sz="3200" i="1">
                <a:solidFill>
                  <a:schemeClr val="accent1"/>
                </a:solidFill>
                <a:sym typeface="+mn-ea"/>
              </a:rPr>
              <a:t>侧 </a:t>
            </a:r>
            <a:r>
              <a:rPr lang="en-US" altLang="zh-CN" sz="3200" i="1">
                <a:solidFill>
                  <a:schemeClr val="accent1"/>
                </a:solidFill>
                <a:sym typeface="+mn-ea"/>
              </a:rPr>
              <a:t>cache </a:t>
            </a:r>
            <a:r>
              <a:rPr lang="zh-CN" altLang="en-US" sz="3200" i="1">
                <a:solidFill>
                  <a:schemeClr val="accent1"/>
                </a:solidFill>
                <a:sym typeface="+mn-ea"/>
              </a:rPr>
              <a:t>节点信息。</a:t>
            </a:r>
            <a:endParaRPr lang="zh-CN" altLang="en-US" sz="3600">
              <a:sym typeface="+mn-ea"/>
            </a:endParaRPr>
          </a:p>
          <a:p>
            <a:pPr marL="342900" indent="-342900">
              <a:buFont typeface="Arial" panose="020B0604020202090204" pitchFamily="34" charset="0"/>
              <a:buChar char="•"/>
            </a:pPr>
            <a:r>
              <a:rPr lang="en-US" altLang="zh-CN" sz="3600">
                <a:sym typeface="+mn-ea"/>
              </a:rPr>
              <a:t>Server </a:t>
            </a:r>
            <a:r>
              <a:rPr lang="zh-CN" altLang="en-US" sz="3600">
                <a:sym typeface="+mn-ea"/>
              </a:rPr>
              <a:t>定期</a:t>
            </a:r>
            <a:r>
              <a:rPr lang="en-US" altLang="zh-CN" sz="3600">
                <a:sym typeface="+mn-ea"/>
              </a:rPr>
              <a:t>(60s)</a:t>
            </a:r>
            <a:r>
              <a:rPr lang="zh-CN" altLang="en-US" sz="3600">
                <a:sym typeface="+mn-ea"/>
              </a:rPr>
              <a:t>检测失效</a:t>
            </a:r>
            <a:r>
              <a:rPr lang="en-US" altLang="zh-CN" sz="3600">
                <a:sym typeface="+mn-ea"/>
              </a:rPr>
              <a:t>(90s)</a:t>
            </a:r>
            <a:r>
              <a:rPr lang="zh-CN" altLang="en-US" sz="3600">
                <a:sym typeface="+mn-ea"/>
              </a:rPr>
              <a:t>的实例，失效则剔除。短时间里丢失了大量的心跳连接（</a:t>
            </a:r>
            <a:r>
              <a:rPr lang="en-US" altLang="zh-CN" sz="3600">
                <a:sym typeface="+mn-ea"/>
              </a:rPr>
              <a:t>15</a:t>
            </a:r>
            <a:r>
              <a:rPr lang="zh-CN" altLang="en-US" sz="3600">
                <a:sym typeface="+mn-ea"/>
              </a:rPr>
              <a:t>分钟内心跳低于期望值*</a:t>
            </a:r>
            <a:r>
              <a:rPr lang="en-US" altLang="zh-CN" sz="3600">
                <a:sym typeface="+mn-ea"/>
              </a:rPr>
              <a:t>85%</a:t>
            </a:r>
            <a:r>
              <a:rPr lang="zh-CN" altLang="en-US" sz="360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3">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extLst>
      <p:ext uri="{BB962C8B-B14F-4D97-AF65-F5344CB8AC3E}">
        <p14:creationId xmlns:p14="http://schemas.microsoft.com/office/powerpoint/2010/main" val="38792288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sp>
        <p:nvSpPr>
          <p:cNvPr id="3" name="矩形 2">
            <a:extLst>
              <a:ext uri="{FF2B5EF4-FFF2-40B4-BE49-F238E27FC236}">
                <a16:creationId xmlns:a16="http://schemas.microsoft.com/office/drawing/2014/main" id="{920F9660-E73D-1A48-82D0-D65E0BA29EFC}"/>
              </a:ext>
            </a:extLst>
          </p:cNvPr>
          <p:cNvSpPr/>
          <p:nvPr/>
        </p:nvSpPr>
        <p:spPr>
          <a:xfrm>
            <a:off x="12017375" y="2731770"/>
            <a:ext cx="12175036" cy="92599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低可信度描述已自动生成">
            <a:extLst>
              <a:ext uri="{FF2B5EF4-FFF2-40B4-BE49-F238E27FC236}">
                <a16:creationId xmlns:a16="http://schemas.microsoft.com/office/drawing/2014/main" id="{17175497-78B1-EB47-8523-E7BFB156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7375" y="2731770"/>
            <a:ext cx="12207666" cy="9221524"/>
          </a:xfrm>
          <a:prstGeom prst="rect">
            <a:avLst/>
          </a:prstGeom>
        </p:spPr>
      </p:pic>
    </p:spTree>
    <p:extLst>
      <p:ext uri="{BB962C8B-B14F-4D97-AF65-F5344CB8AC3E}">
        <p14:creationId xmlns:p14="http://schemas.microsoft.com/office/powerpoint/2010/main" val="9178337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下降，不同业务形态数据正交，我们推而求其次整个集群全部连接。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2" name="矩形 1">
            <a:extLst>
              <a:ext uri="{FF2B5EF4-FFF2-40B4-BE49-F238E27FC236}">
                <a16:creationId xmlns:a16="http://schemas.microsoft.com/office/drawing/2014/main" id="{EE2F8D1D-D8BD-9E48-B36F-F95DD7959253}"/>
              </a:ext>
            </a:extLst>
          </p:cNvPr>
          <p:cNvSpPr/>
          <p:nvPr/>
        </p:nvSpPr>
        <p:spPr>
          <a:xfrm>
            <a:off x="12366627" y="2731770"/>
            <a:ext cx="12017373" cy="8430216"/>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a:extLst>
              <a:ext uri="{FF2B5EF4-FFF2-40B4-BE49-F238E27FC236}">
                <a16:creationId xmlns:a16="http://schemas.microsoft.com/office/drawing/2014/main" id="{956A6B44-E7D7-F44C-B417-99E792745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627" y="2693876"/>
            <a:ext cx="11772646" cy="8328247"/>
          </a:xfrm>
          <a:prstGeom prst="rect">
            <a:avLst/>
          </a:prstGeom>
        </p:spPr>
      </p:pic>
    </p:spTree>
    <p:extLst>
      <p:ext uri="{BB962C8B-B14F-4D97-AF65-F5344CB8AC3E}">
        <p14:creationId xmlns:p14="http://schemas.microsoft.com/office/powerpoint/2010/main" val="1012697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p>
          <a:p>
            <a:pPr marL="800100" lvl="1" indent="-342900">
              <a:buFont typeface="Arial" panose="020B0604020202090204" pitchFamily="34" charset="0"/>
              <a:buChar char="•"/>
            </a:pPr>
            <a:r>
              <a:rPr lang="zh-CN" altLang="en-US" i="1" dirty="0">
                <a:solidFill>
                  <a:schemeClr val="accent1"/>
                </a:solidFill>
                <a:sym typeface="+mn-ea"/>
              </a:rPr>
              <a:t>通常20-100个后端，部分场景需要大子集，比如大批量读写操作。</a:t>
            </a: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p>
        </p:txBody>
      </p:sp>
      <p:grpSp>
        <p:nvGrpSpPr>
          <p:cNvPr id="8" name="组合 7">
            <a:extLst>
              <a:ext uri="{FF2B5EF4-FFF2-40B4-BE49-F238E27FC236}">
                <a16:creationId xmlns:a16="http://schemas.microsoft.com/office/drawing/2014/main" id="{716CBB0A-2F4F-2047-AA14-3BC64928F1E9}"/>
              </a:ext>
            </a:extLst>
          </p:cNvPr>
          <p:cNvGrpSpPr/>
          <p:nvPr/>
        </p:nvGrpSpPr>
        <p:grpSpPr>
          <a:xfrm>
            <a:off x="12756381" y="2289600"/>
            <a:ext cx="10715557" cy="6530400"/>
            <a:chOff x="2824105" y="3586005"/>
            <a:chExt cx="10715557" cy="6530400"/>
          </a:xfrm>
        </p:grpSpPr>
        <p:pic>
          <p:nvPicPr>
            <p:cNvPr id="9" name="图片 8" descr="图形用户界面, 图表, 直方图&#10;&#10;描述已自动生成">
              <a:extLst>
                <a:ext uri="{FF2B5EF4-FFF2-40B4-BE49-F238E27FC236}">
                  <a16:creationId xmlns:a16="http://schemas.microsoft.com/office/drawing/2014/main" id="{8A5F6F3F-454F-0B40-8654-D82C46190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05" y="3586005"/>
              <a:ext cx="10715557" cy="6530400"/>
            </a:xfrm>
            <a:prstGeom prst="rect">
              <a:avLst/>
            </a:prstGeom>
          </p:spPr>
        </p:pic>
        <p:sp>
          <p:nvSpPr>
            <p:cNvPr id="10" name="矩形 9">
              <a:extLst>
                <a:ext uri="{FF2B5EF4-FFF2-40B4-BE49-F238E27FC236}">
                  <a16:creationId xmlns:a16="http://schemas.microsoft.com/office/drawing/2014/main" id="{73FB39AC-A8BB-D741-8C87-C99110D0A94E}"/>
                </a:ext>
              </a:extLst>
            </p:cNvPr>
            <p:cNvSpPr/>
            <p:nvPr/>
          </p:nvSpPr>
          <p:spPr>
            <a:xfrm>
              <a:off x="2882808" y="3672512"/>
              <a:ext cx="555336" cy="637097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100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90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80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70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60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50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40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30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20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0</a:t>
              </a:r>
              <a:endParaRPr kumimoji="0" lang="zh-CN" altLang="en-US" sz="1800" b="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Helvetica Neue Medium" panose="02000503000000020004"/>
              </a:endParaRPr>
            </a:p>
          </p:txBody>
        </p:sp>
      </p:grpSp>
      <p:pic>
        <p:nvPicPr>
          <p:cNvPr id="12" name="图片 11" descr="图形用户界面, 文本, 应用程序, 电子邮件&#10;&#10;描述已自动生成">
            <a:extLst>
              <a:ext uri="{FF2B5EF4-FFF2-40B4-BE49-F238E27FC236}">
                <a16:creationId xmlns:a16="http://schemas.microsoft.com/office/drawing/2014/main" id="{F322476E-C69E-1C46-B8CA-8E4A3ECC2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7212" y="9602872"/>
            <a:ext cx="8758911" cy="3647055"/>
          </a:xfrm>
          <a:prstGeom prst="rect">
            <a:avLst/>
          </a:prstGeom>
        </p:spPr>
      </p:pic>
    </p:spTree>
    <p:extLst>
      <p:ext uri="{BB962C8B-B14F-4D97-AF65-F5344CB8AC3E}">
        <p14:creationId xmlns:p14="http://schemas.microsoft.com/office/powerpoint/2010/main" val="5828176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在一个微服务架构中允许多系统共存是利用微服务稳定性以及模块化最有效的方式之一，这种方式一般被称为多租户</a:t>
            </a:r>
            <a:r>
              <a:rPr lang="en-US" dirty="0">
                <a:sym typeface="+mn-ea"/>
              </a:rPr>
              <a:t>(</a:t>
            </a:r>
            <a:r>
              <a:rPr dirty="0">
                <a:sym typeface="+mn-ea"/>
              </a:rPr>
              <a:t>multi-tenancy</a:t>
            </a:r>
            <a:r>
              <a:rPr lang="en-US" dirty="0">
                <a:sym typeface="+mn-ea"/>
              </a:rPr>
              <a:t>)</a:t>
            </a:r>
            <a:r>
              <a:rPr dirty="0">
                <a:sym typeface="+mn-ea"/>
              </a:rPr>
              <a:t>。租户可以是测试，金丝雀发布，影子系统</a:t>
            </a:r>
            <a:r>
              <a:rPr lang="en-US" dirty="0">
                <a:sym typeface="+mn-ea"/>
              </a:rPr>
              <a:t>(</a:t>
            </a:r>
            <a:r>
              <a:rPr dirty="0">
                <a:sym typeface="+mn-ea"/>
              </a:rPr>
              <a:t>shadow systems</a:t>
            </a:r>
            <a:r>
              <a:rPr lang="en-US" dirty="0">
                <a:sym typeface="+mn-ea"/>
              </a:rPr>
              <a:t>)</a:t>
            </a:r>
            <a:r>
              <a:rPr dirty="0">
                <a:sym typeface="+mn-ea"/>
              </a:rPr>
              <a:t>，甚至服务层或者产品线，使用租户能够保证代码的隔离性并且能够基于流量租户做路由决策。</a:t>
            </a:r>
          </a:p>
          <a:p>
            <a:pPr indent="0">
              <a:buFont typeface="Arial" panose="020B0604020202090204" pitchFamily="34" charset="0"/>
              <a:buNone/>
            </a:pPr>
            <a:r>
              <a:rPr sz="3600" i="1" dirty="0">
                <a:solidFill>
                  <a:schemeClr val="accent1"/>
                </a:solidFill>
                <a:sym typeface="+mn-ea"/>
              </a:rPr>
              <a:t>对于传输中的数据</a:t>
            </a:r>
            <a:r>
              <a:rPr lang="en-US" sz="3600" i="1" dirty="0">
                <a:solidFill>
                  <a:schemeClr val="accent1"/>
                </a:solidFill>
                <a:sym typeface="+mn-ea"/>
              </a:rPr>
              <a:t>(</a:t>
            </a:r>
            <a:r>
              <a:rPr sz="3600" i="1" dirty="0">
                <a:solidFill>
                  <a:schemeClr val="accent1"/>
                </a:solidFill>
                <a:sym typeface="+mn-ea"/>
              </a:rPr>
              <a:t>data-in-flight</a:t>
            </a:r>
            <a:r>
              <a:rPr lang="en-US" sz="3600" i="1" dirty="0">
                <a:solidFill>
                  <a:schemeClr val="accent1"/>
                </a:solidFill>
                <a:sym typeface="+mn-ea"/>
              </a:rPr>
              <a:t>)</a:t>
            </a:r>
            <a:r>
              <a:rPr sz="3600" i="1" dirty="0">
                <a:solidFill>
                  <a:schemeClr val="accent1"/>
                </a:solidFill>
                <a:sym typeface="+mn-ea"/>
              </a:rPr>
              <a:t>（例如，消息队列中的请求或者消息）以及静态数据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sz="3600" i="1" dirty="0">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a:t>
            </a:r>
            <a:r>
              <a:rPr lang="zh-CN" altLang="en-US" sz="3600" i="1" dirty="0">
                <a:solidFill>
                  <a:schemeClr val="accent2"/>
                </a:solidFill>
                <a:sym typeface="+mn-ea"/>
              </a:rPr>
              <a:t> </a:t>
            </a:r>
            <a:r>
              <a:rPr lang="en-US" altLang="zh-CN" sz="3600" i="1" dirty="0">
                <a:solidFill>
                  <a:schemeClr val="accent2"/>
                </a:solidFill>
                <a:sym typeface="+mn-ea"/>
              </a:rPr>
              <a:t>B</a:t>
            </a:r>
            <a:r>
              <a:rPr lang="zh-CN" altLang="en-US" sz="3600" i="1" dirty="0">
                <a:solidFill>
                  <a:schemeClr val="accent2"/>
                </a:solidFill>
                <a:sym typeface="+mn-ea"/>
              </a:rPr>
              <a:t> </a:t>
            </a:r>
            <a:r>
              <a:rPr lang="en-US" altLang="zh-CN" sz="3600" i="1" dirty="0">
                <a:solidFill>
                  <a:schemeClr val="accent2"/>
                </a:solidFill>
                <a:sym typeface="+mn-ea"/>
              </a:rPr>
              <a:t>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p>
        </p:txBody>
      </p:sp>
      <p:pic>
        <p:nvPicPr>
          <p:cNvPr id="2" name="图片 1"/>
          <p:cNvPicPr>
            <a:picLocks noChangeAspect="1"/>
          </p:cNvPicPr>
          <p:nvPr/>
        </p:nvPicPr>
        <p:blipFill>
          <a:blip r:embed="rId3"/>
          <a:stretch>
            <a:fillRect/>
          </a:stretch>
        </p:blipFill>
        <p:spPr>
          <a:xfrm>
            <a:off x="14912975" y="4048125"/>
            <a:ext cx="8604250" cy="769683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并行测试需要一个和生产环境一样的过渡</a:t>
            </a:r>
            <a:r>
              <a:rPr lang="en-US" dirty="0">
                <a:sym typeface="+mn-ea"/>
              </a:rPr>
              <a:t>(</a:t>
            </a:r>
            <a:r>
              <a:rPr dirty="0">
                <a:sym typeface="+mn-ea"/>
              </a:rPr>
              <a:t>staging</a:t>
            </a:r>
            <a:r>
              <a:rPr 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p>
          <a:p>
            <a:pPr marL="571500" indent="-571500">
              <a:buFont typeface="Arial" panose="020B0604020202090204" pitchFamily="34" charset="0"/>
              <a:buChar char="•"/>
            </a:pPr>
            <a:r>
              <a:rPr lang="zh-CN" sz="3600" i="1" dirty="0">
                <a:solidFill>
                  <a:schemeClr val="accent1"/>
                </a:solidFill>
                <a:sym typeface="+mn-ea"/>
              </a:rPr>
              <a:t>混用环境导致的不可靠测试。</a:t>
            </a:r>
          </a:p>
          <a:p>
            <a:pPr marL="571500" indent="-571500">
              <a:buFont typeface="Arial" panose="020B0604020202090204" pitchFamily="34" charset="0"/>
              <a:buChar char="•"/>
            </a:pPr>
            <a:r>
              <a:rPr lang="zh-CN" sz="3600" i="1" dirty="0">
                <a:solidFill>
                  <a:schemeClr val="accent1"/>
                </a:solidFill>
                <a:sym typeface="+mn-ea"/>
              </a:rPr>
              <a:t>多套环境带来的硬件成本。</a:t>
            </a: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3"/>
          <a:stretch>
            <a:fillRect/>
          </a:stretch>
        </p:blipFill>
        <p:spPr>
          <a:xfrm>
            <a:off x="13275945" y="3241149"/>
            <a:ext cx="10813415" cy="68618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zh-CN" altLang="en-US" dirty="0">
                <a:sym typeface="+mn-ea"/>
              </a:rPr>
              <a:t>（内部叫染色发布）</a:t>
            </a:r>
            <a:r>
              <a:rPr dirty="0">
                <a:sym typeface="+mn-ea"/>
              </a:rPr>
              <a:t>，我们可以把待测试的服务 B 在一个隔离的沙盒环境中启动，并且在沙盒环境下可以访问</a:t>
            </a:r>
            <a:r>
              <a:rPr lang="zh-CN" dirty="0">
                <a:sym typeface="+mn-ea"/>
              </a:rPr>
              <a:t>集成环境</a:t>
            </a:r>
            <a:r>
              <a:rPr lang="en-US" altLang="zh-CN" dirty="0">
                <a:sym typeface="+mn-ea"/>
              </a:rPr>
              <a:t>(UAT)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p>
        </p:txBody>
      </p:sp>
      <p:pic>
        <p:nvPicPr>
          <p:cNvPr id="2" name="图片 1"/>
          <p:cNvPicPr>
            <a:picLocks noChangeAspect="1"/>
          </p:cNvPicPr>
          <p:nvPr/>
        </p:nvPicPr>
        <p:blipFill>
          <a:blip r:embed="rId3"/>
          <a:stretch>
            <a:fillRect/>
          </a:stretch>
        </p:blipFill>
        <p:spPr>
          <a:xfrm>
            <a:off x="13990320" y="3303905"/>
            <a:ext cx="9972675" cy="8790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a:t>
            </a:r>
            <a:r>
              <a:rPr lang="en-US" altLang="zh-CN" dirty="0">
                <a:sym typeface="+mn-ea"/>
              </a:rPr>
              <a:t>(</a:t>
            </a:r>
            <a:r>
              <a:rPr lang="zh-CN" altLang="en-US" dirty="0">
                <a:sym typeface="+mn-ea"/>
              </a:rPr>
              <a:t>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a:t>
            </a:r>
            <a:r>
              <a:rPr lang="en-US" altLang="zh-CN" dirty="0">
                <a:sym typeface="+mn-ea"/>
              </a:rPr>
              <a:t>(</a:t>
            </a:r>
            <a:r>
              <a:rPr lang="zh-CN" altLang="en-US" dirty="0">
                <a:sym typeface="+mn-ea"/>
              </a:rPr>
              <a:t>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指标，存储，消息队列，缓存以及配置。基于租户信息隔离数据需要分别处理基础组件。</a:t>
            </a:r>
          </a:p>
          <a:p>
            <a:pPr>
              <a:buFont typeface="Arial" panose="020B0604020202090204" pitchFamily="34" charset="0"/>
            </a:pPr>
            <a:r>
              <a:rPr lang="zh-CN" dirty="0">
                <a:sym typeface="+mn-ea"/>
              </a:rPr>
              <a:t>多租户架构本质上描述为：</a:t>
            </a: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en-US" altLang="zh-CN" sz="3600" i="1" dirty="0">
                <a:solidFill>
                  <a:schemeClr val="accent1"/>
                </a:solidFill>
                <a:sym typeface="+mn-ea"/>
              </a:rPr>
              <a:t>(context)，</a:t>
            </a:r>
            <a:r>
              <a:rPr lang="zh-CN" altLang="en-US" sz="3600" i="1" dirty="0">
                <a:solidFill>
                  <a:schemeClr val="accent1"/>
                </a:solidFill>
                <a:sym typeface="+mn-ea"/>
              </a:rPr>
              <a:t>数据隔离的流量路由方案。</a:t>
            </a:r>
          </a:p>
          <a:p>
            <a:pPr>
              <a:buFont typeface="Arial" panose="020B0604020202090204" pitchFamily="34" charset="0"/>
            </a:pPr>
            <a:r>
              <a:rPr lang="zh-CN" altLang="en-US" sz="3600" i="1" dirty="0">
                <a:solidFill>
                  <a:schemeClr val="accent2"/>
                </a:solidFill>
                <a:sym typeface="+mn-ea"/>
              </a:rPr>
              <a:t>利用服务发现注册租户信息，注册成特定的租户。</a:t>
            </a:r>
          </a:p>
        </p:txBody>
      </p:sp>
      <p:pic>
        <p:nvPicPr>
          <p:cNvPr id="3" name="图片 2"/>
          <p:cNvPicPr>
            <a:picLocks noChangeAspect="1"/>
          </p:cNvPicPr>
          <p:nvPr/>
        </p:nvPicPr>
        <p:blipFill>
          <a:blip r:embed="rId3"/>
          <a:stretch>
            <a:fillRect/>
          </a:stretch>
        </p:blipFill>
        <p:spPr>
          <a:xfrm>
            <a:off x="13648690" y="2731770"/>
            <a:ext cx="10368915" cy="102108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dirty="0">
                <a:sym typeface="+mn-ea"/>
              </a:rPr>
              <a:t>大家经常谈论的是一个叫 SOA</a:t>
            </a:r>
            <a:r>
              <a:rPr lang="zh-CN" altLang="en-US" dirty="0">
                <a:sym typeface="+mn-ea"/>
              </a:rPr>
              <a:t>（</a:t>
            </a:r>
            <a:r>
              <a:rPr lang="en-US" altLang="zh-CN" dirty="0">
                <a:sym typeface="+mn-ea"/>
              </a:rPr>
              <a:t>面向服务的架构模式</a:t>
            </a:r>
            <a:r>
              <a:rPr lang="zh-CN" altLang="en-US" dirty="0">
                <a:sym typeface="+mn-ea"/>
              </a:rPr>
              <a:t>）</a:t>
            </a:r>
            <a:r>
              <a:rPr lang="en-US" altLang="zh-CN" dirty="0">
                <a:sym typeface="+mn-ea"/>
              </a:rPr>
              <a:t>，它和微服务又是什么关系？你可以把微服务想成是 SOA 的一种实践</a:t>
            </a:r>
            <a:r>
              <a:rPr lang="zh-CN" altLang="en-US" dirty="0">
                <a:sym typeface="+mn-ea"/>
              </a:rPr>
              <a:t>。</a:t>
            </a:r>
            <a:endParaRPr kumimoji="1"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小即是美：小的服务代码少，bug 也少，易测试，易维护，也更容易不断迭代完善的精致进而美妙。</a:t>
            </a:r>
          </a:p>
          <a:p>
            <a:pPr marL="342900" indent="-342900">
              <a:buFont typeface="Arial" panose="020B0604020202090204" pitchFamily="34" charset="0"/>
              <a:buChar char="•"/>
            </a:pPr>
            <a:r>
              <a:rPr lang="zh-CN" altLang="en-US" sz="3600" i="1" dirty="0">
                <a:solidFill>
                  <a:schemeClr val="accent1"/>
                </a:solidFill>
                <a:sym typeface="+mn-ea"/>
              </a:rPr>
              <a:t>单一职责：一个服务也只需要做好一件事，专注才能做好。</a:t>
            </a:r>
          </a:p>
          <a:p>
            <a:pPr marL="342900" indent="-342900">
              <a:buFont typeface="Arial" panose="020B0604020202090204" pitchFamily="34" charset="0"/>
              <a:buChar char="•"/>
            </a:pPr>
            <a:r>
              <a:rPr lang="zh-CN" altLang="en-US" sz="3600" i="1" dirty="0">
                <a:solidFill>
                  <a:schemeClr val="accent1"/>
                </a:solidFill>
                <a:sym typeface="+mn-ea"/>
              </a:rPr>
              <a:t>尽可能早地创建原型：尽可能早的提供服务 API，建立服务契约，达成服务间沟通的一致性约定，至于实现和完善可以慢慢再做。</a:t>
            </a:r>
          </a:p>
          <a:p>
            <a:pPr marL="342900" indent="-342900">
              <a:buFont typeface="Arial" panose="020B0604020202090204" pitchFamily="34" charset="0"/>
              <a:buChar char="•"/>
            </a:pPr>
            <a:r>
              <a:rPr lang="zh-CN" altLang="en-US" sz="3600" i="1" dirty="0">
                <a:solidFill>
                  <a:schemeClr val="accent1"/>
                </a:solidFill>
                <a:sym typeface="+mn-ea"/>
              </a:rPr>
              <a:t>可移植性比效率更重要：服务间的轻量级交互协议在效率和可移植性二者间，首要依然考虑兼容性和移植性。</a:t>
            </a:r>
          </a:p>
          <a:p>
            <a:pPr>
              <a:buFont typeface="Arial" panose="020B0604020202090204" pitchFamily="34" charset="0"/>
            </a:pPr>
            <a:r>
              <a:rPr kumimoji="1" lang="zh-CN" altLang="en-US" sz="3200" i="1" dirty="0">
                <a:solidFill>
                  <a:schemeClr val="accent2"/>
                </a:solidFill>
                <a:sym typeface="+mn-ea"/>
              </a:rPr>
              <a:t>You should instead think of Microservices as a specific approach for SOA in the same way that XP or Scrum are specific approaches for Agile software development.</a:t>
            </a:r>
          </a:p>
        </p:txBody>
      </p:sp>
      <p:pic>
        <p:nvPicPr>
          <p:cNvPr id="4" name="图片 3"/>
          <p:cNvPicPr>
            <a:picLocks noChangeAspect="1"/>
          </p:cNvPicPr>
          <p:nvPr/>
        </p:nvPicPr>
        <p:blipFill>
          <a:blip r:embed="rId3"/>
          <a:stretch>
            <a:fillRect/>
          </a:stretch>
        </p:blipFill>
        <p:spPr>
          <a:xfrm>
            <a:off x="13662025" y="4223385"/>
            <a:ext cx="10676890" cy="6254750"/>
          </a:xfrm>
          <a:prstGeom prst="rect">
            <a:avLst/>
          </a:prstGeom>
        </p:spPr>
      </p:pic>
    </p:spTree>
    <p:extLst>
      <p:ext uri="{BB962C8B-B14F-4D97-AF65-F5344CB8AC3E}">
        <p14:creationId xmlns:p14="http://schemas.microsoft.com/office/powerpoint/2010/main" val="169091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dirty="0">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p>
          <a:p>
            <a:pPr marL="342900" indent="-342900" algn="l">
              <a:buFont typeface="Arial" panose="020B0604020202090204" pitchFamily="34" charset="0"/>
              <a:buChar char="•"/>
            </a:pPr>
            <a:r>
              <a:rPr lang="zh-CN" altLang="en-US" sz="3600" i="1" dirty="0">
                <a:solidFill>
                  <a:schemeClr val="accent1"/>
                </a:solidFill>
                <a:sym typeface="+mn-ea"/>
              </a:rPr>
              <a:t>原子服务</a:t>
            </a:r>
          </a:p>
          <a:p>
            <a:pPr marL="342900" indent="-342900" algn="l">
              <a:buFont typeface="Arial" panose="020B0604020202090204" pitchFamily="34" charset="0"/>
              <a:buChar char="•"/>
            </a:pPr>
            <a:r>
              <a:rPr lang="zh-CN" altLang="en-US" sz="3600" i="1" dirty="0">
                <a:solidFill>
                  <a:schemeClr val="accent1"/>
                </a:solidFill>
                <a:sym typeface="+mn-ea"/>
              </a:rPr>
              <a:t>独立进程</a:t>
            </a:r>
          </a:p>
          <a:p>
            <a:pPr marL="342900" indent="-342900" algn="l">
              <a:buFont typeface="Arial" panose="020B0604020202090204" pitchFamily="34" charset="0"/>
              <a:buChar char="•"/>
            </a:pPr>
            <a:r>
              <a:rPr lang="zh-CN" altLang="en-US" sz="3600" i="1" dirty="0">
                <a:solidFill>
                  <a:schemeClr val="accent1"/>
                </a:solidFill>
                <a:sym typeface="+mn-ea"/>
              </a:rPr>
              <a:t>隔离部署</a:t>
            </a:r>
            <a:endParaRPr lang="en-US" altLang="zh-CN" sz="3600" i="1" dirty="0">
              <a:solidFill>
                <a:schemeClr val="accent1"/>
              </a:solidFill>
            </a:endParaRPr>
          </a:p>
          <a:p>
            <a:pPr marL="342900" indent="-342900" algn="l">
              <a:buFont typeface="Arial" panose="020B0604020202090204" pitchFamily="34" charset="0"/>
              <a:buChar char="•"/>
            </a:pPr>
            <a:r>
              <a:rPr lang="zh-CN" altLang="en-US" sz="3600" i="1" dirty="0">
                <a:solidFill>
                  <a:schemeClr val="accent1"/>
                </a:solidFill>
                <a:sym typeface="+mn-ea"/>
              </a:rPr>
              <a:t>去中心化服务治理</a:t>
            </a:r>
            <a:endParaRPr lang="zh-CN" altLang="en-US" dirty="0"/>
          </a:p>
          <a:p>
            <a:pPr marL="0" indent="0" algn="l">
              <a:buNone/>
            </a:pPr>
            <a:r>
              <a:rPr lang="zh-CN" altLang="en-US" dirty="0">
                <a:sym typeface="+mn-ea"/>
              </a:rPr>
              <a:t>缺点：</a:t>
            </a:r>
            <a:endParaRPr lang="zh-CN" altLang="en-US" dirty="0"/>
          </a:p>
          <a:p>
            <a:pPr marL="342900" indent="-342900" algn="l">
              <a:buFont typeface="Arial" panose="020B0604020202090204" pitchFamily="34" charset="0"/>
              <a:buChar char="•"/>
            </a:pPr>
            <a:r>
              <a:rPr lang="zh-CN" altLang="en-US" sz="3600" i="1" dirty="0">
                <a:solidFill>
                  <a:schemeClr val="accent1"/>
                </a:solidFill>
                <a:sym typeface="+mn-ea"/>
              </a:rPr>
              <a:t>基础设施的建设、复杂度高</a:t>
            </a:r>
            <a:endParaRPr kumimoji="1" lang="zh-CN" altLang="en-US" sz="3600" i="1" dirty="0">
              <a:solidFill>
                <a:schemeClr val="accent1"/>
              </a:solidFill>
              <a:sym typeface="+mn-ea"/>
            </a:endParaRPr>
          </a:p>
        </p:txBody>
      </p:sp>
      <p:sp>
        <p:nvSpPr>
          <p:cNvPr id="3" name="矩形 2">
            <a:extLst>
              <a:ext uri="{FF2B5EF4-FFF2-40B4-BE49-F238E27FC236}">
                <a16:creationId xmlns:a16="http://schemas.microsoft.com/office/drawing/2014/main" id="{C435DF80-16B6-444D-9636-965F7E077781}"/>
              </a:ext>
            </a:extLst>
          </p:cNvPr>
          <p:cNvSpPr/>
          <p:nvPr/>
        </p:nvSpPr>
        <p:spPr>
          <a:xfrm>
            <a:off x="13844907" y="3135086"/>
            <a:ext cx="10399758" cy="684493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图片包含 图标&#10;&#10;描述已自动生成">
            <a:extLst>
              <a:ext uri="{FF2B5EF4-FFF2-40B4-BE49-F238E27FC236}">
                <a16:creationId xmlns:a16="http://schemas.microsoft.com/office/drawing/2014/main" id="{CE9C0E2E-0204-2F4B-8F94-E77CA9AEE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01" y="3293737"/>
            <a:ext cx="10171134" cy="6833922"/>
          </a:xfrm>
          <a:prstGeom prst="rect">
            <a:avLst/>
          </a:prstGeom>
        </p:spPr>
      </p:pic>
    </p:spTree>
    <p:extLst>
      <p:ext uri="{BB962C8B-B14F-4D97-AF65-F5344CB8AC3E}">
        <p14:creationId xmlns:p14="http://schemas.microsoft.com/office/powerpoint/2010/main" val="8146765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p>
        </p:txBody>
      </p:sp>
      <p:pic>
        <p:nvPicPr>
          <p:cNvPr id="4" name="图片占位符 6"/>
          <p:cNvPicPr>
            <a:picLocks noGrp="1" noChangeAspect="1"/>
          </p:cNvPicPr>
          <p:nvPr/>
        </p:nvPicPr>
        <p:blipFill>
          <a:blip r:embed="rId3"/>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4"/>
          <a:stretch>
            <a:fillRect/>
          </a:stretch>
        </p:blipFill>
        <p:spPr>
          <a:xfrm>
            <a:off x="15530195" y="8075930"/>
            <a:ext cx="7153275" cy="5626735"/>
          </a:xfrm>
          <a:prstGeom prst="rect">
            <a:avLst/>
          </a:prstGeom>
        </p:spPr>
      </p:pic>
    </p:spTree>
    <p:extLst>
      <p:ext uri="{BB962C8B-B14F-4D97-AF65-F5344CB8AC3E}">
        <p14:creationId xmlns:p14="http://schemas.microsoft.com/office/powerpoint/2010/main" val="3366073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a:t>
            </a:r>
            <a:r>
              <a:rPr lang="en-US" altLang="zh-CN" dirty="0">
                <a:sym typeface="+mn-ea"/>
              </a:rPr>
              <a:t>(</a:t>
            </a:r>
            <a:r>
              <a:rPr lang="zh-CN" altLang="en-US" dirty="0">
                <a:sym typeface="+mn-ea"/>
              </a:rPr>
              <a:t>library</a:t>
            </a:r>
            <a:r>
              <a:rPr lang="en-US" altLang="zh-CN" dirty="0">
                <a:sym typeface="+mn-ea"/>
              </a:rPr>
              <a:t>)</a:t>
            </a:r>
            <a:r>
              <a:rPr lang="zh-CN" altLang="en-US" dirty="0">
                <a:sym typeface="+mn-ea"/>
              </a:rPr>
              <a:t>，库是和应用一起运行在进程中，库的局部变化意味着整个应用的重新部署。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a:t>
            </a: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p>
          <a:p>
            <a:pPr marL="571500" indent="-571500">
              <a:buFont typeface="Arial" panose="020B0604020202090204" pitchFamily="34" charset="0"/>
              <a:buChar char="•"/>
            </a:pPr>
            <a:r>
              <a:rPr lang="en-US" altLang="zh-CN" sz="3600" i="1" dirty="0">
                <a:solidFill>
                  <a:schemeClr val="accent1"/>
                </a:solidFill>
                <a:sym typeface="+mn-ea"/>
              </a:rPr>
              <a:t>rpc +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a:solidFill>
                  <a:schemeClr val="accent2"/>
                </a:solidFill>
                <a:sym typeface="+mn-ea"/>
              </a:rPr>
              <a:t>(usecase)</a:t>
            </a:r>
            <a:r>
              <a:rPr kumimoji="1" lang="zh-CN" altLang="en-US" sz="3200" i="1" dirty="0">
                <a:solidFill>
                  <a:schemeClr val="accent2"/>
                </a:solidFill>
                <a:sym typeface="+mn-ea"/>
              </a:rPr>
              <a:t>。</a:t>
            </a:r>
          </a:p>
        </p:txBody>
      </p:sp>
      <p:pic>
        <p:nvPicPr>
          <p:cNvPr id="5" name="图片 4"/>
          <p:cNvPicPr>
            <a:picLocks noChangeAspect="1"/>
          </p:cNvPicPr>
          <p:nvPr/>
        </p:nvPicPr>
        <p:blipFill>
          <a:blip r:embed="rId3"/>
          <a:stretch>
            <a:fillRect/>
          </a:stretch>
        </p:blipFill>
        <p:spPr>
          <a:xfrm>
            <a:off x="12999720" y="2467610"/>
            <a:ext cx="11260455" cy="6889115"/>
          </a:xfrm>
          <a:prstGeom prst="rect">
            <a:avLst/>
          </a:prstGeom>
        </p:spPr>
      </p:pic>
      <p:pic>
        <p:nvPicPr>
          <p:cNvPr id="8" name="图片 7"/>
          <p:cNvPicPr>
            <a:picLocks noChangeAspect="1"/>
          </p:cNvPicPr>
          <p:nvPr/>
        </p:nvPicPr>
        <p:blipFill>
          <a:blip r:embed="rId4"/>
          <a:stretch>
            <a:fillRect/>
          </a:stretch>
        </p:blipFill>
        <p:spPr>
          <a:xfrm>
            <a:off x="13852525" y="9519920"/>
            <a:ext cx="9554845" cy="4004310"/>
          </a:xfrm>
          <a:prstGeom prst="rect">
            <a:avLst/>
          </a:prstGeom>
        </p:spPr>
      </p:pic>
    </p:spTree>
    <p:extLst>
      <p:ext uri="{BB962C8B-B14F-4D97-AF65-F5344CB8AC3E}">
        <p14:creationId xmlns:p14="http://schemas.microsoft.com/office/powerpoint/2010/main" val="702633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不反应真实的业务。所以按微服务架构理念来划分服务时，是不应该存在数据访问服务这样一个服务的。</a:t>
            </a:r>
          </a:p>
          <a:p>
            <a:pPr>
              <a:buFont typeface="Arial" panose="020B0604020202090204" pitchFamily="34" charset="0"/>
            </a:pPr>
            <a:r>
              <a:rPr sz="3600" i="1" dirty="0">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en-US" altLang="zh-CN"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 </a:t>
            </a:r>
            <a:r>
              <a:rPr lang="en-US" altLang="zh-CN" sz="3600" i="1" dirty="0">
                <a:solidFill>
                  <a:schemeClr val="accent2"/>
                </a:solidFill>
                <a:sym typeface="+mn-ea"/>
              </a:rPr>
              <a:t>=</a:t>
            </a:r>
            <a:r>
              <a:rPr lang="zh-CN" altLang="en-US" sz="3600" i="1" dirty="0">
                <a:solidFill>
                  <a:schemeClr val="accent2"/>
                </a:solidFill>
                <a:sym typeface="+mn-ea"/>
              </a:rPr>
              <a:t>》 </a:t>
            </a:r>
            <a:r>
              <a:rPr lang="zh-CN" sz="3600" i="1" dirty="0">
                <a:solidFill>
                  <a:schemeClr val="accent2"/>
                </a:solidFill>
                <a:sym typeface="+mn-ea"/>
              </a:rPr>
              <a:t>网关接入 </a:t>
            </a:r>
            <a:r>
              <a:rPr lang="en-US" altLang="zh-CN" sz="3600" i="1" dirty="0">
                <a:solidFill>
                  <a:schemeClr val="accent2"/>
                </a:solidFill>
                <a:sym typeface="+mn-ea"/>
              </a:rPr>
              <a:t>=</a:t>
            </a:r>
            <a:r>
              <a:rPr lang="zh-CN" altLang="en-US" sz="3600" i="1" dirty="0">
                <a:solidFill>
                  <a:schemeClr val="accent2"/>
                </a:solidFill>
                <a:sym typeface="+mn-ea"/>
              </a:rPr>
              <a:t>》业务服务 </a:t>
            </a:r>
            <a:r>
              <a:rPr lang="en-US" altLang="zh-CN" sz="3600" i="1" dirty="0">
                <a:solidFill>
                  <a:schemeClr val="accent2"/>
                </a:solidFill>
                <a:sym typeface="+mn-ea"/>
              </a:rPr>
              <a:t>=</a:t>
            </a:r>
            <a:r>
              <a:rPr lang="zh-CN" altLang="en-US" sz="3600" i="1" dirty="0">
                <a:solidFill>
                  <a:schemeClr val="accent2"/>
                </a:solidFill>
                <a:sym typeface="+mn-ea"/>
              </a:rPr>
              <a:t>》平台服务 </a:t>
            </a:r>
            <a:r>
              <a:rPr lang="en-US" altLang="zh-CN" sz="3600" i="1" dirty="0">
                <a:solidFill>
                  <a:schemeClr val="accent2"/>
                </a:solidFill>
                <a:sym typeface="+mn-ea"/>
              </a:rPr>
              <a:t>=</a:t>
            </a:r>
            <a:r>
              <a:rPr lang="zh-CN" altLang="en-US" sz="3600" i="1" dirty="0">
                <a:solidFill>
                  <a:schemeClr val="accent2"/>
                </a:solidFill>
                <a:sym typeface="+mn-ea"/>
              </a:rPr>
              <a:t>》基础设施</a:t>
            </a:r>
            <a:r>
              <a:rPr lang="en-US" altLang="zh-CN" sz="3600" i="1" dirty="0">
                <a:solidFill>
                  <a:schemeClr val="accent2"/>
                </a:solidFill>
                <a:sym typeface="+mn-ea"/>
              </a:rPr>
              <a:t>(PaaS/Saas)</a:t>
            </a:r>
            <a:endParaRPr dirty="0">
              <a:sym typeface="+mn-ea"/>
            </a:endParaRPr>
          </a:p>
          <a:p>
            <a:pPr>
              <a:buFont typeface="Arial" panose="020B0604020202090204" pitchFamily="34" charset="0"/>
            </a:pPr>
            <a:r>
              <a:rPr sz="3600" i="1" dirty="0">
                <a:solidFill>
                  <a:schemeClr val="accent2"/>
                </a:solidFill>
                <a:sym typeface="+mn-ea"/>
              </a:rPr>
              <a:t>开发团队对软件在生产环境的运行负全部责任</a:t>
            </a:r>
            <a:r>
              <a:rPr lang="zh-CN" sz="3600" i="1" dirty="0">
                <a:solidFill>
                  <a:schemeClr val="accent2"/>
                </a:solidFill>
                <a:sym typeface="+mn-ea"/>
              </a:rPr>
              <a:t>！</a:t>
            </a:r>
          </a:p>
        </p:txBody>
      </p:sp>
      <p:pic>
        <p:nvPicPr>
          <p:cNvPr id="2" name="图片 1"/>
          <p:cNvPicPr>
            <a:picLocks noChangeAspect="1"/>
          </p:cNvPicPr>
          <p:nvPr/>
        </p:nvPicPr>
        <p:blipFill>
          <a:blip r:embed="rId3"/>
          <a:stretch>
            <a:fillRect/>
          </a:stretch>
        </p:blipFill>
        <p:spPr>
          <a:xfrm>
            <a:off x="15084425" y="1501140"/>
            <a:ext cx="7018020" cy="5803265"/>
          </a:xfrm>
          <a:prstGeom prst="rect">
            <a:avLst/>
          </a:prstGeom>
        </p:spPr>
      </p:pic>
      <p:pic>
        <p:nvPicPr>
          <p:cNvPr id="3" name="图片 2"/>
          <p:cNvPicPr>
            <a:picLocks noChangeAspect="1"/>
          </p:cNvPicPr>
          <p:nvPr/>
        </p:nvPicPr>
        <p:blipFill>
          <a:blip r:embed="rId4"/>
          <a:stretch>
            <a:fillRect/>
          </a:stretch>
        </p:blipFill>
        <p:spPr>
          <a:xfrm>
            <a:off x="13409295" y="7574915"/>
            <a:ext cx="10368280" cy="5960745"/>
          </a:xfrm>
          <a:prstGeom prst="rect">
            <a:avLst/>
          </a:prstGeom>
        </p:spPr>
      </p:pic>
    </p:spTree>
    <p:extLst>
      <p:ext uri="{BB962C8B-B14F-4D97-AF65-F5344CB8AC3E}">
        <p14:creationId xmlns:p14="http://schemas.microsoft.com/office/powerpoint/2010/main" val="10922778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p>
        </p:txBody>
      </p:sp>
      <p:sp>
        <p:nvSpPr>
          <p:cNvPr id="7" name="文本占位符 6"/>
          <p:cNvSpPr>
            <a:spLocks noGrp="1"/>
          </p:cNvSpPr>
          <p:nvPr>
            <p:ph type="body" sz="quarter" idx="11"/>
          </p:nvPr>
        </p:nvSpPr>
        <p:spPr>
          <a:xfrm>
            <a:off x="2462530" y="2731770"/>
            <a:ext cx="9491577" cy="10005030"/>
          </a:xfrm>
        </p:spPr>
        <p:txBody>
          <a:bodyPr anchor="t" anchorCtr="0">
            <a:noAutofit/>
          </a:bodyPr>
          <a:lstStyle/>
          <a:p>
            <a:pPr>
              <a:buFont typeface="Arial" panose="020B0604020202090204" pitchFamily="34" charset="0"/>
            </a:pPr>
            <a:r>
              <a:rPr dirty="0">
                <a:sym typeface="+mn-ea"/>
              </a:rPr>
              <a:t>每个服务面临的业务场景不同，可以针对性的选择合适的技术解决方案。但也需要避免过度多样化，结合团队实际情况来选择取舍，要是每个服务都用不同的语言的技术栈来实现，想想维护成本真够高的。</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p>
          <a:p>
            <a:pPr marL="571500" indent="-571500">
              <a:buFont typeface="Arial" panose="020B0604020202090204" pitchFamily="34" charset="0"/>
              <a:buChar char="•"/>
            </a:pPr>
            <a:r>
              <a:rPr lang="zh-CN" sz="3600" i="1" dirty="0">
                <a:solidFill>
                  <a:schemeClr val="accent1"/>
                </a:solidFill>
                <a:sym typeface="+mn-ea"/>
              </a:rPr>
              <a:t>治理去中心化</a:t>
            </a:r>
          </a:p>
          <a:p>
            <a:pPr marL="571500" indent="-571500">
              <a:buFont typeface="Arial" panose="020B0604020202090204" pitchFamily="34" charset="0"/>
              <a:buChar char="•"/>
            </a:pPr>
            <a:r>
              <a:rPr lang="zh-CN" i="1" dirty="0">
                <a:solidFill>
                  <a:schemeClr val="accent1"/>
                </a:solidFill>
                <a:sym typeface="+mn-ea"/>
              </a:rPr>
              <a:t>技术去中心化</a:t>
            </a:r>
            <a:endParaRPr dirty="0">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a:solidFill>
                  <a:schemeClr val="accent2"/>
                </a:solidFill>
                <a:sym typeface="+mn-ea"/>
              </a:rPr>
              <a:t>每个服务独享自身的数据存储设施</a:t>
            </a:r>
            <a:r>
              <a:rPr lang="en-US" sz="3600" i="1" dirty="0">
                <a:solidFill>
                  <a:schemeClr val="accent2"/>
                </a:solidFill>
                <a:sym typeface="+mn-ea"/>
              </a:rPr>
              <a:t>(</a:t>
            </a:r>
            <a:r>
              <a:rPr sz="3600" i="1" dirty="0">
                <a:solidFill>
                  <a:schemeClr val="accent2"/>
                </a:solidFill>
                <a:sym typeface="+mn-ea"/>
              </a:rPr>
              <a:t>缓存，数据库等</a:t>
            </a:r>
            <a:r>
              <a:rPr lang="en-US" sz="3600" i="1" dirty="0">
                <a:solidFill>
                  <a:schemeClr val="accent2"/>
                </a:solidFill>
                <a:sym typeface="+mn-ea"/>
              </a:rPr>
              <a:t>)</a:t>
            </a:r>
            <a:r>
              <a:rPr sz="3600" i="1" dirty="0">
                <a:solidFill>
                  <a:schemeClr val="accent2"/>
                </a:solidFill>
                <a:sym typeface="+mn-ea"/>
              </a:rPr>
              <a:t>，不像传统应用共享一个缓存和数据库，这样有利于服务的独立性，隔离相关干扰。</a:t>
            </a:r>
          </a:p>
        </p:txBody>
      </p:sp>
      <p:pic>
        <p:nvPicPr>
          <p:cNvPr id="4" name="图片 3"/>
          <p:cNvPicPr>
            <a:picLocks noChangeAspect="1"/>
          </p:cNvPicPr>
          <p:nvPr/>
        </p:nvPicPr>
        <p:blipFill>
          <a:blip r:embed="rId3"/>
          <a:stretch>
            <a:fillRect/>
          </a:stretch>
        </p:blipFill>
        <p:spPr>
          <a:xfrm>
            <a:off x="12191400" y="3311631"/>
            <a:ext cx="11910775" cy="6977318"/>
          </a:xfrm>
          <a:prstGeom prst="rect">
            <a:avLst/>
          </a:prstGeom>
        </p:spPr>
      </p:pic>
    </p:spTree>
    <p:extLst>
      <p:ext uri="{BB962C8B-B14F-4D97-AF65-F5344CB8AC3E}">
        <p14:creationId xmlns:p14="http://schemas.microsoft.com/office/powerpoint/2010/main" val="1914217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3821</Words>
  <Application>Microsoft Macintosh PowerPoint</Application>
  <PresentationFormat>自定义</PresentationFormat>
  <Paragraphs>274</Paragraphs>
  <Slides>38</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Alibaba PuHuiTi R</vt:lpstr>
      <vt:lpstr>Arial</vt:lpstr>
      <vt:lpstr>Helvetica</vt:lpstr>
      <vt:lpstr>Helvetica Light</vt:lpstr>
      <vt:lpstr>Helvetica Neue</vt:lpstr>
      <vt:lpstr>Helvetica Neue Light</vt:lpstr>
      <vt:lpstr>Helvetica Neue Medium</vt:lpstr>
      <vt:lpstr>Helvetica Oblique</vt:lpstr>
      <vt:lpstr>Wingdings</vt:lpstr>
      <vt:lpstr>White</vt:lpstr>
      <vt:lpstr>PowerPoint 演示文稿</vt:lpstr>
      <vt:lpstr>PowerPoint 演示文稿</vt:lpstr>
      <vt:lpstr>单体架构</vt:lpstr>
      <vt:lpstr>微服务起源</vt:lpstr>
      <vt:lpstr>微服务定义</vt:lpstr>
      <vt:lpstr>微服务不足</vt:lpstr>
      <vt:lpstr>组件服务化</vt:lpstr>
      <vt:lpstr>按业务组织服务</vt:lpstr>
      <vt:lpstr>去中心化</vt:lpstr>
      <vt:lpstr>基础设施自动化</vt:lpstr>
      <vt:lpstr>可用性 &amp; 兼容性设计</vt:lpstr>
      <vt:lpstr>可用性 &amp; 兼容性设计</vt:lpstr>
      <vt:lpstr>PowerPoint 演示文稿</vt:lpstr>
      <vt:lpstr>API Gateway</vt:lpstr>
      <vt:lpstr>API Gateway</vt:lpstr>
      <vt:lpstr>API Gateway</vt:lpstr>
      <vt:lpstr>API Gateway</vt:lpstr>
      <vt:lpstr>Mircoservice 划分</vt:lpstr>
      <vt:lpstr>Mircoservice 划分</vt:lpstr>
      <vt:lpstr>Mircoservice 安全</vt:lpstr>
      <vt:lpstr>PowerPoint 演示文稿</vt:lpstr>
      <vt:lpstr>gRPC</vt:lpstr>
      <vt:lpstr>gRPC</vt:lpstr>
      <vt:lpstr>gRPC - HealthCheck</vt:lpstr>
      <vt:lpstr>gRPC - HealthCheck</vt:lpstr>
      <vt:lpstr>服务发现 - 客户端发现</vt:lpstr>
      <vt:lpstr>服务发现 - 服务端发现</vt:lpstr>
      <vt:lpstr>服务发现</vt:lpstr>
      <vt:lpstr>服务发现</vt:lpstr>
      <vt:lpstr>服务发现</vt:lpstr>
      <vt:lpstr>PowerPoint 演示文稿</vt:lpstr>
      <vt:lpstr>多集群</vt:lpstr>
      <vt:lpstr>多集群</vt:lpstr>
      <vt:lpstr>多集群</vt:lpstr>
      <vt:lpstr>多租户</vt:lpstr>
      <vt:lpstr>多租户</vt:lpstr>
      <vt:lpstr>多租户</vt:lpstr>
      <vt:lpstr>多租户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1546</cp:revision>
  <cp:lastPrinted>2020-11-19T08:22:45Z</cp:lastPrinted>
  <dcterms:created xsi:type="dcterms:W3CDTF">2020-11-19T08:22:45Z</dcterms:created>
  <dcterms:modified xsi:type="dcterms:W3CDTF">2021-04-11T03:16:17Z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